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9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9" r:id="rId33"/>
    <p:sldId id="290" r:id="rId34"/>
    <p:sldId id="288" r:id="rId35"/>
  </p:sldIdLst>
  <p:sldSz cx="18288000" cy="10287000"/>
  <p:notesSz cx="6858000" cy="9144000"/>
  <p:embeddedFontLst>
    <p:embeddedFont>
      <p:font typeface="Arimo" panose="020B0604020202020204" charset="0"/>
      <p:regular r:id="rId36"/>
    </p:embeddedFont>
    <p:embeddedFont>
      <p:font typeface="Arimo Bold" panose="020B0604020202020204" charset="0"/>
      <p:regular r:id="rId37"/>
    </p:embeddedFont>
    <p:embeddedFont>
      <p:font typeface="Calibri (MS)" panose="020B0604020202020204" charset="0"/>
      <p:regular r:id="rId38"/>
    </p:embeddedFont>
    <p:embeddedFont>
      <p:font typeface="Calibri (MS) Bold" panose="020B0604020202020204" charset="0"/>
      <p:regular r:id="rId39"/>
    </p:embeddedFont>
    <p:embeddedFont>
      <p:font typeface="Canva Sans" panose="020B0604020202020204" charset="0"/>
      <p:regular r:id="rId40"/>
    </p:embeddedFont>
    <p:embeddedFont>
      <p:font typeface="Canva Sans Bold"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www.researchgate.net/scientific-contributions/Veronica-E-Medina-2185254529?_tp=eyJjb250ZXh0Ijp7ImZpcnN0UGFnZSI6InB1YmxpY2F0aW9uIiwicGFnZSI6InB1YmxpY2F0aW9uIn19" TargetMode="External"/><Relationship Id="rId2" Type="http://schemas.openxmlformats.org/officeDocument/2006/relationships/hyperlink" Target="https://www.researchgate.net/profile/Deepak-Kumar-433?_tp=eyJjb250ZXh0Ijp7ImZpcnN0UGFnZSI6InB1YmxpY2F0aW9uIiwicGFnZSI6InB1YmxpY2F0aW9uIn19" TargetMode="Externa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495801" y="431844"/>
            <a:ext cx="1296397" cy="1193713"/>
            <a:chOff x="0" y="0"/>
            <a:chExt cx="1728529" cy="1591617"/>
          </a:xfrm>
        </p:grpSpPr>
        <p:sp>
          <p:nvSpPr>
            <p:cNvPr id="3" name="Freeform 3"/>
            <p:cNvSpPr/>
            <p:nvPr/>
          </p:nvSpPr>
          <p:spPr>
            <a:xfrm>
              <a:off x="0" y="0"/>
              <a:ext cx="1728470" cy="1591564"/>
            </a:xfrm>
            <a:custGeom>
              <a:avLst/>
              <a:gdLst/>
              <a:ahLst/>
              <a:cxnLst/>
              <a:rect l="l" t="t" r="r" b="b"/>
              <a:pathLst>
                <a:path w="1728470" h="1591564">
                  <a:moveTo>
                    <a:pt x="0" y="0"/>
                  </a:moveTo>
                  <a:lnTo>
                    <a:pt x="1728470" y="0"/>
                  </a:lnTo>
                  <a:lnTo>
                    <a:pt x="1728470" y="1591564"/>
                  </a:lnTo>
                  <a:lnTo>
                    <a:pt x="0" y="1591564"/>
                  </a:lnTo>
                  <a:lnTo>
                    <a:pt x="0" y="0"/>
                  </a:lnTo>
                  <a:close/>
                </a:path>
              </a:pathLst>
            </a:custGeom>
            <a:blipFill>
              <a:blip r:embed="rId2"/>
              <a:stretch>
                <a:fillRect r="-3" b="-3"/>
              </a:stretch>
            </a:blipFill>
          </p:spPr>
        </p:sp>
      </p:grpSp>
      <p:grpSp>
        <p:nvGrpSpPr>
          <p:cNvPr id="4" name="Group 4"/>
          <p:cNvGrpSpPr/>
          <p:nvPr/>
        </p:nvGrpSpPr>
        <p:grpSpPr>
          <a:xfrm>
            <a:off x="3577084" y="1209935"/>
            <a:ext cx="11133832" cy="3714750"/>
            <a:chOff x="0" y="0"/>
            <a:chExt cx="14845109" cy="4953000"/>
          </a:xfrm>
        </p:grpSpPr>
        <p:sp>
          <p:nvSpPr>
            <p:cNvPr id="5" name="Freeform 5"/>
            <p:cNvSpPr/>
            <p:nvPr/>
          </p:nvSpPr>
          <p:spPr>
            <a:xfrm>
              <a:off x="0" y="0"/>
              <a:ext cx="14845109" cy="4953000"/>
            </a:xfrm>
            <a:custGeom>
              <a:avLst/>
              <a:gdLst/>
              <a:ahLst/>
              <a:cxnLst/>
              <a:rect l="l" t="t" r="r" b="b"/>
              <a:pathLst>
                <a:path w="14845109" h="4953000">
                  <a:moveTo>
                    <a:pt x="0" y="0"/>
                  </a:moveTo>
                  <a:lnTo>
                    <a:pt x="14845109" y="0"/>
                  </a:lnTo>
                  <a:lnTo>
                    <a:pt x="14845109" y="4953000"/>
                  </a:lnTo>
                  <a:lnTo>
                    <a:pt x="0" y="4953000"/>
                  </a:lnTo>
                  <a:close/>
                </a:path>
              </a:pathLst>
            </a:custGeom>
            <a:solidFill>
              <a:srgbClr val="000000">
                <a:alpha val="0"/>
              </a:srgbClr>
            </a:solidFill>
          </p:spPr>
        </p:sp>
        <p:sp>
          <p:nvSpPr>
            <p:cNvPr id="6" name="TextBox 6"/>
            <p:cNvSpPr txBox="1"/>
            <p:nvPr/>
          </p:nvSpPr>
          <p:spPr>
            <a:xfrm>
              <a:off x="0" y="-57150"/>
              <a:ext cx="14845109" cy="5010150"/>
            </a:xfrm>
            <a:prstGeom prst="rect">
              <a:avLst/>
            </a:prstGeom>
          </p:spPr>
          <p:txBody>
            <a:bodyPr lIns="0" tIns="0" rIns="0" bIns="0" rtlCol="0" anchor="t"/>
            <a:lstStyle/>
            <a:p>
              <a:pPr algn="ctr">
                <a:lnSpc>
                  <a:spcPts val="4200"/>
                </a:lnSpc>
              </a:pPr>
              <a:endParaRPr/>
            </a:p>
            <a:p>
              <a:pPr algn="ctr">
                <a:lnSpc>
                  <a:spcPts val="4200"/>
                </a:lnSpc>
              </a:pPr>
              <a:r>
                <a:rPr lang="en-US" sz="3000">
                  <a:solidFill>
                    <a:srgbClr val="000000"/>
                  </a:solidFill>
                  <a:latin typeface="Canva Sans"/>
                  <a:ea typeface="Canva Sans"/>
                  <a:cs typeface="Canva Sans"/>
                  <a:sym typeface="Canva Sans"/>
                </a:rPr>
                <a:t> Gokaraju Rangaraju Institute of Engineering and Technology </a:t>
              </a:r>
            </a:p>
            <a:p>
              <a:pPr algn="ctr">
                <a:lnSpc>
                  <a:spcPts val="4200"/>
                </a:lnSpc>
              </a:pPr>
              <a:r>
                <a:rPr lang="en-US" sz="3000">
                  <a:solidFill>
                    <a:srgbClr val="000000"/>
                  </a:solidFill>
                  <a:latin typeface="Canva Sans"/>
                  <a:ea typeface="Canva Sans"/>
                  <a:cs typeface="Canva Sans"/>
                  <a:sym typeface="Canva Sans"/>
                </a:rPr>
                <a:t> (Autonomous)</a:t>
              </a:r>
            </a:p>
            <a:p>
              <a:pPr algn="ctr">
                <a:lnSpc>
                  <a:spcPts val="4200"/>
                </a:lnSpc>
              </a:pPr>
              <a:r>
                <a:rPr lang="en-US" sz="3000">
                  <a:solidFill>
                    <a:srgbClr val="000000"/>
                  </a:solidFill>
                  <a:latin typeface="Canva Sans"/>
                  <a:ea typeface="Canva Sans"/>
                  <a:cs typeface="Canva Sans"/>
                  <a:sym typeface="Canva Sans"/>
                </a:rPr>
                <a:t> Department of Data Science</a:t>
              </a:r>
            </a:p>
            <a:p>
              <a:pPr algn="ctr">
                <a:lnSpc>
                  <a:spcPts val="4200"/>
                </a:lnSpc>
              </a:pPr>
              <a:r>
                <a:rPr lang="en-US" sz="3000">
                  <a:solidFill>
                    <a:srgbClr val="000000"/>
                  </a:solidFill>
                  <a:latin typeface="Canva Sans"/>
                  <a:ea typeface="Canva Sans"/>
                  <a:cs typeface="Canva Sans"/>
                  <a:sym typeface="Canva Sans"/>
                </a:rPr>
                <a:t> </a:t>
              </a:r>
            </a:p>
            <a:p>
              <a:pPr algn="ctr">
                <a:lnSpc>
                  <a:spcPts val="4200"/>
                </a:lnSpc>
              </a:pPr>
              <a:r>
                <a:rPr lang="en-US" sz="3000">
                  <a:solidFill>
                    <a:srgbClr val="000000"/>
                  </a:solidFill>
                  <a:latin typeface="Canva Sans"/>
                  <a:ea typeface="Canva Sans"/>
                  <a:cs typeface="Canva Sans"/>
                  <a:sym typeface="Canva Sans"/>
                </a:rPr>
                <a:t> Mini Project Work</a:t>
              </a:r>
            </a:p>
            <a:p>
              <a:pPr algn="ctr">
                <a:lnSpc>
                  <a:spcPts val="4200"/>
                </a:lnSpc>
              </a:pPr>
              <a:r>
                <a:rPr lang="en-US" sz="3000">
                  <a:solidFill>
                    <a:srgbClr val="000000"/>
                  </a:solidFill>
                  <a:latin typeface="Canva Sans"/>
                  <a:ea typeface="Canva Sans"/>
                  <a:cs typeface="Canva Sans"/>
                  <a:sym typeface="Canva Sans"/>
                </a:rPr>
                <a:t> (CSE(DS))</a:t>
              </a:r>
            </a:p>
          </p:txBody>
        </p:sp>
      </p:grpSp>
      <p:grpSp>
        <p:nvGrpSpPr>
          <p:cNvPr id="7" name="Group 7"/>
          <p:cNvGrpSpPr/>
          <p:nvPr/>
        </p:nvGrpSpPr>
        <p:grpSpPr>
          <a:xfrm>
            <a:off x="4558985" y="5143500"/>
            <a:ext cx="9170030" cy="595052"/>
            <a:chOff x="0" y="0"/>
            <a:chExt cx="12226707" cy="793403"/>
          </a:xfrm>
        </p:grpSpPr>
        <p:sp>
          <p:nvSpPr>
            <p:cNvPr id="8" name="Freeform 8"/>
            <p:cNvSpPr/>
            <p:nvPr/>
          </p:nvSpPr>
          <p:spPr>
            <a:xfrm>
              <a:off x="0" y="0"/>
              <a:ext cx="12226706" cy="793403"/>
            </a:xfrm>
            <a:custGeom>
              <a:avLst/>
              <a:gdLst/>
              <a:ahLst/>
              <a:cxnLst/>
              <a:rect l="l" t="t" r="r" b="b"/>
              <a:pathLst>
                <a:path w="12226706" h="793403">
                  <a:moveTo>
                    <a:pt x="0" y="0"/>
                  </a:moveTo>
                  <a:lnTo>
                    <a:pt x="12226706" y="0"/>
                  </a:lnTo>
                  <a:lnTo>
                    <a:pt x="12226706" y="793403"/>
                  </a:lnTo>
                  <a:lnTo>
                    <a:pt x="0" y="793403"/>
                  </a:lnTo>
                  <a:close/>
                </a:path>
              </a:pathLst>
            </a:custGeom>
            <a:solidFill>
              <a:srgbClr val="000000">
                <a:alpha val="0"/>
              </a:srgbClr>
            </a:solidFill>
          </p:spPr>
        </p:sp>
        <p:sp>
          <p:nvSpPr>
            <p:cNvPr id="9" name="TextBox 9"/>
            <p:cNvSpPr txBox="1"/>
            <p:nvPr/>
          </p:nvSpPr>
          <p:spPr>
            <a:xfrm>
              <a:off x="0" y="-57150"/>
              <a:ext cx="12226707" cy="850553"/>
            </a:xfrm>
            <a:prstGeom prst="rect">
              <a:avLst/>
            </a:prstGeom>
          </p:spPr>
          <p:txBody>
            <a:bodyPr lIns="0" tIns="0" rIns="0" bIns="0" rtlCol="0" anchor="t"/>
            <a:lstStyle/>
            <a:p>
              <a:pPr algn="ctr">
                <a:lnSpc>
                  <a:spcPts val="4200"/>
                </a:lnSpc>
              </a:pPr>
              <a:r>
                <a:rPr lang="en-US" sz="3000">
                  <a:solidFill>
                    <a:srgbClr val="004AAD"/>
                  </a:solidFill>
                  <a:latin typeface="Canva Sans"/>
                  <a:ea typeface="Canva Sans"/>
                  <a:cs typeface="Canva Sans"/>
                  <a:sym typeface="Canva Sans"/>
                </a:rPr>
                <a:t>Smart Investment Planner Using ML</a:t>
              </a:r>
              <a:endParaRPr lang="en-US" sz="3000" dirty="0">
                <a:solidFill>
                  <a:srgbClr val="004AAD"/>
                </a:solidFill>
                <a:latin typeface="Canva Sans"/>
                <a:ea typeface="Canva Sans"/>
                <a:cs typeface="Canva Sans"/>
                <a:sym typeface="Canva Sans"/>
              </a:endParaRPr>
            </a:p>
          </p:txBody>
        </p:sp>
      </p:grpSp>
      <p:grpSp>
        <p:nvGrpSpPr>
          <p:cNvPr id="10" name="Group 10"/>
          <p:cNvGrpSpPr/>
          <p:nvPr/>
        </p:nvGrpSpPr>
        <p:grpSpPr>
          <a:xfrm>
            <a:off x="197979" y="6531313"/>
            <a:ext cx="4297821" cy="503279"/>
            <a:chOff x="0" y="0"/>
            <a:chExt cx="5730428" cy="671039"/>
          </a:xfrm>
        </p:grpSpPr>
        <p:sp>
          <p:nvSpPr>
            <p:cNvPr id="11" name="Freeform 11"/>
            <p:cNvSpPr/>
            <p:nvPr/>
          </p:nvSpPr>
          <p:spPr>
            <a:xfrm>
              <a:off x="0" y="0"/>
              <a:ext cx="5730428" cy="671039"/>
            </a:xfrm>
            <a:custGeom>
              <a:avLst/>
              <a:gdLst/>
              <a:ahLst/>
              <a:cxnLst/>
              <a:rect l="l" t="t" r="r" b="b"/>
              <a:pathLst>
                <a:path w="5730428" h="671039">
                  <a:moveTo>
                    <a:pt x="0" y="0"/>
                  </a:moveTo>
                  <a:lnTo>
                    <a:pt x="5730428" y="0"/>
                  </a:lnTo>
                  <a:lnTo>
                    <a:pt x="5730428" y="671039"/>
                  </a:lnTo>
                  <a:lnTo>
                    <a:pt x="0" y="671039"/>
                  </a:lnTo>
                  <a:close/>
                </a:path>
              </a:pathLst>
            </a:custGeom>
            <a:solidFill>
              <a:srgbClr val="000000">
                <a:alpha val="0"/>
              </a:srgbClr>
            </a:solidFill>
          </p:spPr>
        </p:sp>
        <p:sp>
          <p:nvSpPr>
            <p:cNvPr id="12" name="TextBox 12"/>
            <p:cNvSpPr txBox="1"/>
            <p:nvPr/>
          </p:nvSpPr>
          <p:spPr>
            <a:xfrm>
              <a:off x="0" y="-57150"/>
              <a:ext cx="5730428" cy="728189"/>
            </a:xfrm>
            <a:prstGeom prst="rect">
              <a:avLst/>
            </a:prstGeom>
          </p:spPr>
          <p:txBody>
            <a:bodyPr lIns="0" tIns="0" rIns="0" bIns="0" rtlCol="0" anchor="t"/>
            <a:lstStyle/>
            <a:p>
              <a:pPr algn="l">
                <a:lnSpc>
                  <a:spcPts val="4200"/>
                </a:lnSpc>
              </a:pPr>
              <a:r>
                <a:rPr lang="en-US" sz="3000">
                  <a:solidFill>
                    <a:srgbClr val="004AAD"/>
                  </a:solidFill>
                  <a:latin typeface="Canva Sans"/>
                  <a:ea typeface="Canva Sans"/>
                  <a:cs typeface="Canva Sans"/>
                  <a:sym typeface="Canva Sans"/>
                </a:rPr>
                <a:t>Batch No -10</a:t>
              </a:r>
            </a:p>
          </p:txBody>
        </p:sp>
      </p:grpSp>
      <p:grpSp>
        <p:nvGrpSpPr>
          <p:cNvPr id="13" name="Group 13"/>
          <p:cNvGrpSpPr/>
          <p:nvPr/>
        </p:nvGrpSpPr>
        <p:grpSpPr>
          <a:xfrm>
            <a:off x="197979" y="7034592"/>
            <a:ext cx="6812421" cy="2270109"/>
            <a:chOff x="0" y="0"/>
            <a:chExt cx="9083228" cy="3026812"/>
          </a:xfrm>
        </p:grpSpPr>
        <p:sp>
          <p:nvSpPr>
            <p:cNvPr id="14" name="Freeform 14"/>
            <p:cNvSpPr/>
            <p:nvPr/>
          </p:nvSpPr>
          <p:spPr>
            <a:xfrm>
              <a:off x="0" y="0"/>
              <a:ext cx="9083228" cy="3026812"/>
            </a:xfrm>
            <a:custGeom>
              <a:avLst/>
              <a:gdLst/>
              <a:ahLst/>
              <a:cxnLst/>
              <a:rect l="l" t="t" r="r" b="b"/>
              <a:pathLst>
                <a:path w="9083228" h="3026812">
                  <a:moveTo>
                    <a:pt x="0" y="0"/>
                  </a:moveTo>
                  <a:lnTo>
                    <a:pt x="9083228" y="0"/>
                  </a:lnTo>
                  <a:lnTo>
                    <a:pt x="9083228" y="3026812"/>
                  </a:lnTo>
                  <a:lnTo>
                    <a:pt x="0" y="3026812"/>
                  </a:lnTo>
                  <a:close/>
                </a:path>
              </a:pathLst>
            </a:custGeom>
            <a:solidFill>
              <a:srgbClr val="000000">
                <a:alpha val="0"/>
              </a:srgbClr>
            </a:solidFill>
          </p:spPr>
        </p:sp>
        <p:sp>
          <p:nvSpPr>
            <p:cNvPr id="15" name="TextBox 15"/>
            <p:cNvSpPr txBox="1"/>
            <p:nvPr/>
          </p:nvSpPr>
          <p:spPr>
            <a:xfrm>
              <a:off x="0" y="-57150"/>
              <a:ext cx="9083228" cy="3083962"/>
            </a:xfrm>
            <a:prstGeom prst="rect">
              <a:avLst/>
            </a:prstGeom>
          </p:spPr>
          <p:txBody>
            <a:bodyPr lIns="0" tIns="0" rIns="0" bIns="0" rtlCol="0" anchor="t"/>
            <a:lstStyle/>
            <a:p>
              <a:pPr algn="l">
                <a:lnSpc>
                  <a:spcPts val="4485"/>
                </a:lnSpc>
              </a:pPr>
              <a:r>
                <a:rPr lang="en-US" sz="3204" dirty="0">
                  <a:solidFill>
                    <a:srgbClr val="000000"/>
                  </a:solidFill>
                  <a:latin typeface="Canva Sans"/>
                  <a:ea typeface="Canva Sans"/>
                  <a:cs typeface="Canva Sans"/>
                  <a:sym typeface="Canva Sans"/>
                </a:rPr>
                <a:t>Presented By:</a:t>
              </a:r>
            </a:p>
            <a:p>
              <a:pPr algn="l">
                <a:lnSpc>
                  <a:spcPts val="4485"/>
                </a:lnSpc>
              </a:pPr>
              <a:r>
                <a:rPr lang="en-US" sz="3204" dirty="0">
                  <a:solidFill>
                    <a:srgbClr val="000000"/>
                  </a:solidFill>
                  <a:latin typeface="Canva Sans"/>
                  <a:ea typeface="Canva Sans"/>
                  <a:cs typeface="Canva Sans"/>
                  <a:sym typeface="Canva Sans"/>
                </a:rPr>
                <a:t>1.Abhinav U (22241A6767) </a:t>
              </a:r>
            </a:p>
            <a:p>
              <a:pPr algn="l">
                <a:lnSpc>
                  <a:spcPts val="4485"/>
                </a:lnSpc>
              </a:pPr>
              <a:r>
                <a:rPr lang="en-US" sz="3204" dirty="0">
                  <a:solidFill>
                    <a:srgbClr val="000000"/>
                  </a:solidFill>
                  <a:latin typeface="Canva Sans"/>
                  <a:ea typeface="Canva Sans"/>
                  <a:cs typeface="Canva Sans"/>
                  <a:sym typeface="Canva Sans"/>
                </a:rPr>
                <a:t>2.Jasti Amit (22241A6793) </a:t>
              </a:r>
            </a:p>
            <a:p>
              <a:pPr algn="l">
                <a:lnSpc>
                  <a:spcPts val="4485"/>
                </a:lnSpc>
              </a:pPr>
              <a:r>
                <a:rPr lang="en-US" sz="3204" dirty="0">
                  <a:solidFill>
                    <a:srgbClr val="000000"/>
                  </a:solidFill>
                  <a:latin typeface="Canva Sans"/>
                  <a:ea typeface="Canva Sans"/>
                  <a:cs typeface="Canva Sans"/>
                  <a:sym typeface="Canva Sans"/>
                </a:rPr>
                <a:t>3.Medhansh K (22241A6799)</a:t>
              </a:r>
            </a:p>
          </p:txBody>
        </p:sp>
      </p:grpSp>
      <p:grpSp>
        <p:nvGrpSpPr>
          <p:cNvPr id="16" name="Group 16"/>
          <p:cNvGrpSpPr/>
          <p:nvPr/>
        </p:nvGrpSpPr>
        <p:grpSpPr>
          <a:xfrm>
            <a:off x="10134600" y="7034592"/>
            <a:ext cx="5650706" cy="2269980"/>
            <a:chOff x="0" y="0"/>
            <a:chExt cx="7534275" cy="3026640"/>
          </a:xfrm>
        </p:grpSpPr>
        <p:sp>
          <p:nvSpPr>
            <p:cNvPr id="17" name="Freeform 17"/>
            <p:cNvSpPr/>
            <p:nvPr/>
          </p:nvSpPr>
          <p:spPr>
            <a:xfrm>
              <a:off x="0" y="0"/>
              <a:ext cx="7534275" cy="3026640"/>
            </a:xfrm>
            <a:custGeom>
              <a:avLst/>
              <a:gdLst/>
              <a:ahLst/>
              <a:cxnLst/>
              <a:rect l="l" t="t" r="r" b="b"/>
              <a:pathLst>
                <a:path w="7534275" h="3026640">
                  <a:moveTo>
                    <a:pt x="0" y="0"/>
                  </a:moveTo>
                  <a:lnTo>
                    <a:pt x="7534275" y="0"/>
                  </a:lnTo>
                  <a:lnTo>
                    <a:pt x="7534275" y="3026640"/>
                  </a:lnTo>
                  <a:lnTo>
                    <a:pt x="0" y="3026640"/>
                  </a:lnTo>
                  <a:close/>
                </a:path>
              </a:pathLst>
            </a:custGeom>
            <a:solidFill>
              <a:srgbClr val="000000">
                <a:alpha val="0"/>
              </a:srgbClr>
            </a:solidFill>
          </p:spPr>
        </p:sp>
        <p:sp>
          <p:nvSpPr>
            <p:cNvPr id="18" name="TextBox 18"/>
            <p:cNvSpPr txBox="1"/>
            <p:nvPr/>
          </p:nvSpPr>
          <p:spPr>
            <a:xfrm>
              <a:off x="0" y="-85725"/>
              <a:ext cx="7534275" cy="3112365"/>
            </a:xfrm>
            <a:prstGeom prst="rect">
              <a:avLst/>
            </a:prstGeom>
          </p:spPr>
          <p:txBody>
            <a:bodyPr lIns="0" tIns="0" rIns="0" bIns="0" rtlCol="0" anchor="t"/>
            <a:lstStyle/>
            <a:p>
              <a:pPr algn="l">
                <a:lnSpc>
                  <a:spcPts val="4480"/>
                </a:lnSpc>
              </a:pPr>
              <a:r>
                <a:rPr lang="en-US" sz="3200">
                  <a:solidFill>
                    <a:srgbClr val="004AAD"/>
                  </a:solidFill>
                  <a:latin typeface="Arimo"/>
                  <a:ea typeface="Arimo"/>
                  <a:cs typeface="Arimo"/>
                  <a:sym typeface="Arimo"/>
                </a:rPr>
                <a:t>Under the Guidance of:</a:t>
              </a:r>
            </a:p>
            <a:p>
              <a:pPr algn="l">
                <a:lnSpc>
                  <a:spcPts val="4480"/>
                </a:lnSpc>
              </a:pPr>
              <a:r>
                <a:rPr lang="en-US" sz="3200">
                  <a:solidFill>
                    <a:srgbClr val="000000"/>
                  </a:solidFill>
                  <a:latin typeface="Canva Sans"/>
                  <a:ea typeface="Canva Sans"/>
                  <a:cs typeface="Canva Sans"/>
                  <a:sym typeface="Canva Sans"/>
                </a:rPr>
                <a:t>Dr. Mamidi Kiran Kumar</a:t>
              </a:r>
            </a:p>
            <a:p>
              <a:pPr algn="l">
                <a:lnSpc>
                  <a:spcPts val="4480"/>
                </a:lnSpc>
              </a:pPr>
              <a:r>
                <a:rPr lang="en-US" sz="3200">
                  <a:solidFill>
                    <a:srgbClr val="000000"/>
                  </a:solidFill>
                  <a:latin typeface="Canva Sans"/>
                  <a:ea typeface="Canva Sans"/>
                  <a:cs typeface="Canva Sans"/>
                  <a:sym typeface="Canva Sans"/>
                </a:rPr>
                <a:t>Associate Professor</a:t>
              </a:r>
            </a:p>
            <a:p>
              <a:pPr algn="l">
                <a:lnSpc>
                  <a:spcPts val="4480"/>
                </a:lnSpc>
              </a:pPr>
              <a:r>
                <a:rPr lang="en-US" sz="3200">
                  <a:solidFill>
                    <a:srgbClr val="000000"/>
                  </a:solidFill>
                  <a:latin typeface="Canva Sans"/>
                  <a:ea typeface="Canva Sans"/>
                  <a:cs typeface="Canva Sans"/>
                  <a:sym typeface="Canva Sans"/>
                </a:rPr>
                <a:t>Department of Data Science </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303909" y="490982"/>
            <a:ext cx="3042837" cy="537718"/>
            <a:chOff x="0" y="0"/>
            <a:chExt cx="4057116" cy="716957"/>
          </a:xfrm>
        </p:grpSpPr>
        <p:sp>
          <p:nvSpPr>
            <p:cNvPr id="3" name="Freeform 3"/>
            <p:cNvSpPr/>
            <p:nvPr/>
          </p:nvSpPr>
          <p:spPr>
            <a:xfrm>
              <a:off x="0" y="0"/>
              <a:ext cx="4057116" cy="716957"/>
            </a:xfrm>
            <a:custGeom>
              <a:avLst/>
              <a:gdLst/>
              <a:ahLst/>
              <a:cxnLst/>
              <a:rect l="l" t="t" r="r" b="b"/>
              <a:pathLst>
                <a:path w="4057116" h="716957">
                  <a:moveTo>
                    <a:pt x="0" y="0"/>
                  </a:moveTo>
                  <a:lnTo>
                    <a:pt x="4057116" y="0"/>
                  </a:lnTo>
                  <a:lnTo>
                    <a:pt x="4057116" y="716957"/>
                  </a:lnTo>
                  <a:lnTo>
                    <a:pt x="0" y="716957"/>
                  </a:lnTo>
                  <a:close/>
                </a:path>
              </a:pathLst>
            </a:custGeom>
            <a:solidFill>
              <a:srgbClr val="000000">
                <a:alpha val="0"/>
              </a:srgbClr>
            </a:solidFill>
          </p:spPr>
        </p:sp>
        <p:sp>
          <p:nvSpPr>
            <p:cNvPr id="4" name="TextBox 4"/>
            <p:cNvSpPr txBox="1"/>
            <p:nvPr/>
          </p:nvSpPr>
          <p:spPr>
            <a:xfrm>
              <a:off x="0" y="-57150"/>
              <a:ext cx="4057116" cy="774107"/>
            </a:xfrm>
            <a:prstGeom prst="rect">
              <a:avLst/>
            </a:prstGeom>
          </p:spPr>
          <p:txBody>
            <a:bodyPr lIns="0" tIns="0" rIns="0" bIns="0" rtlCol="0" anchor="t"/>
            <a:lstStyle/>
            <a:p>
              <a:pPr algn="ctr">
                <a:lnSpc>
                  <a:spcPts val="4485"/>
                </a:lnSpc>
              </a:pPr>
              <a:r>
                <a:rPr lang="en-US" sz="3204" b="1" dirty="0">
                  <a:solidFill>
                    <a:schemeClr val="tx2"/>
                  </a:solidFill>
                  <a:latin typeface="Canva Sans Bold"/>
                  <a:ea typeface="Canva Sans Bold"/>
                  <a:cs typeface="Canva Sans Bold"/>
                  <a:sym typeface="Canva Sans Bold"/>
                </a:rPr>
                <a:t>Research Gaps</a:t>
              </a:r>
            </a:p>
          </p:txBody>
        </p:sp>
      </p:grpSp>
      <p:grpSp>
        <p:nvGrpSpPr>
          <p:cNvPr id="5" name="Group 5"/>
          <p:cNvGrpSpPr/>
          <p:nvPr/>
        </p:nvGrpSpPr>
        <p:grpSpPr>
          <a:xfrm>
            <a:off x="279540" y="1553455"/>
            <a:ext cx="16979760" cy="4248023"/>
            <a:chOff x="0" y="0"/>
            <a:chExt cx="22639680" cy="5664031"/>
          </a:xfrm>
        </p:grpSpPr>
        <p:sp>
          <p:nvSpPr>
            <p:cNvPr id="6" name="Freeform 6"/>
            <p:cNvSpPr/>
            <p:nvPr/>
          </p:nvSpPr>
          <p:spPr>
            <a:xfrm>
              <a:off x="0" y="0"/>
              <a:ext cx="22639680" cy="5664031"/>
            </a:xfrm>
            <a:custGeom>
              <a:avLst/>
              <a:gdLst/>
              <a:ahLst/>
              <a:cxnLst/>
              <a:rect l="l" t="t" r="r" b="b"/>
              <a:pathLst>
                <a:path w="22639680" h="5664031">
                  <a:moveTo>
                    <a:pt x="0" y="0"/>
                  </a:moveTo>
                  <a:lnTo>
                    <a:pt x="22639680" y="0"/>
                  </a:lnTo>
                  <a:lnTo>
                    <a:pt x="22639680" y="5664031"/>
                  </a:lnTo>
                  <a:lnTo>
                    <a:pt x="0" y="5664031"/>
                  </a:lnTo>
                  <a:close/>
                </a:path>
              </a:pathLst>
            </a:custGeom>
            <a:solidFill>
              <a:srgbClr val="000000">
                <a:alpha val="0"/>
              </a:srgbClr>
            </a:solidFill>
          </p:spPr>
        </p:sp>
        <p:sp>
          <p:nvSpPr>
            <p:cNvPr id="7" name="TextBox 7"/>
            <p:cNvSpPr txBox="1"/>
            <p:nvPr/>
          </p:nvSpPr>
          <p:spPr>
            <a:xfrm>
              <a:off x="0" y="-57150"/>
              <a:ext cx="22639680" cy="5721181"/>
            </a:xfrm>
            <a:prstGeom prst="rect">
              <a:avLst/>
            </a:prstGeom>
          </p:spPr>
          <p:txBody>
            <a:bodyPr lIns="0" tIns="0" rIns="0" bIns="0" rtlCol="0" anchor="t"/>
            <a:lstStyle/>
            <a:p>
              <a:pPr marL="686943" lvl="2" indent="-228981" algn="l">
                <a:lnSpc>
                  <a:spcPts val="4206"/>
                </a:lnSpc>
                <a:buFont typeface="Arial"/>
                <a:buChar char="⚬"/>
              </a:pPr>
              <a:r>
                <a:rPr lang="en-US" sz="3004" dirty="0">
                  <a:solidFill>
                    <a:srgbClr val="000000"/>
                  </a:solidFill>
                  <a:latin typeface="Canva Sans"/>
                  <a:ea typeface="Canva Sans"/>
                  <a:cs typeface="Canva Sans"/>
                  <a:sym typeface="Canva Sans"/>
                </a:rPr>
                <a:t>Some Models primarily relies on historical data, which may not capture sudden market changes or real-time events.</a:t>
              </a:r>
            </a:p>
            <a:p>
              <a:pPr marL="686943" lvl="2" indent="-228981" algn="l">
                <a:lnSpc>
                  <a:spcPts val="4206"/>
                </a:lnSpc>
              </a:pPr>
              <a:endParaRPr lang="en-US" sz="3004" dirty="0">
                <a:solidFill>
                  <a:srgbClr val="000000"/>
                </a:solidFill>
                <a:latin typeface="Canva Sans"/>
                <a:ea typeface="Canva Sans"/>
                <a:cs typeface="Canva Sans"/>
                <a:sym typeface="Canva Sans"/>
              </a:endParaRPr>
            </a:p>
            <a:p>
              <a:pPr marL="686943" lvl="2" indent="-228981" algn="l">
                <a:lnSpc>
                  <a:spcPts val="4206"/>
                </a:lnSpc>
                <a:buFont typeface="Arial"/>
                <a:buChar char="⚬"/>
              </a:pPr>
              <a:r>
                <a:rPr lang="en-US" sz="3004" dirty="0">
                  <a:solidFill>
                    <a:srgbClr val="000000"/>
                  </a:solidFill>
                  <a:latin typeface="Canva Sans"/>
                  <a:ea typeface="Canva Sans"/>
                  <a:cs typeface="Canva Sans"/>
                  <a:sym typeface="Canva Sans"/>
                </a:rPr>
                <a:t>And some models from above papers does not integrate with the real time market movements and prices.</a:t>
              </a:r>
            </a:p>
            <a:p>
              <a:pPr marL="686943" lvl="2" indent="-228981" algn="l">
                <a:lnSpc>
                  <a:spcPts val="4206"/>
                </a:lnSpc>
              </a:pPr>
              <a:endParaRPr lang="en-US" sz="3004" dirty="0">
                <a:solidFill>
                  <a:srgbClr val="000000"/>
                </a:solidFill>
                <a:latin typeface="Canva Sans"/>
                <a:ea typeface="Canva Sans"/>
                <a:cs typeface="Canva Sans"/>
                <a:sym typeface="Canva Sans"/>
              </a:endParaRPr>
            </a:p>
            <a:p>
              <a:pPr marL="686943" lvl="2" indent="-228981" algn="l">
                <a:lnSpc>
                  <a:spcPts val="4206"/>
                </a:lnSpc>
                <a:buFont typeface="Arial"/>
                <a:buChar char="⚬"/>
              </a:pPr>
              <a:r>
                <a:rPr lang="en-US" sz="3004" dirty="0">
                  <a:solidFill>
                    <a:srgbClr val="000000"/>
                  </a:solidFill>
                  <a:latin typeface="Canva Sans"/>
                  <a:ea typeface="Canva Sans"/>
                  <a:cs typeface="Canva Sans"/>
                  <a:sym typeface="Canva Sans"/>
                </a:rPr>
                <a:t>From the above-mentioned papers some mainly focus on short-term predictions  but does not address long-term investment strategies.</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33432" y="643357"/>
            <a:ext cx="6687167" cy="537743"/>
          </a:xfrm>
          <a:prstGeom prst="rect">
            <a:avLst/>
          </a:prstGeom>
        </p:spPr>
        <p:txBody>
          <a:bodyPr wrap="square" lIns="0" tIns="0" rIns="0" bIns="0" rtlCol="0" anchor="t">
            <a:spAutoFit/>
          </a:bodyPr>
          <a:lstStyle/>
          <a:p>
            <a:pPr algn="ctr">
              <a:lnSpc>
                <a:spcPts val="4480"/>
              </a:lnSpc>
              <a:spcBef>
                <a:spcPct val="0"/>
              </a:spcBef>
            </a:pPr>
            <a:r>
              <a:rPr lang="en-US" sz="3200" b="1" dirty="0">
                <a:solidFill>
                  <a:schemeClr val="tx2"/>
                </a:solidFill>
                <a:latin typeface="Canva Sans Bold"/>
                <a:ea typeface="Canva Sans Bold"/>
                <a:cs typeface="Canva Sans Bold"/>
                <a:sym typeface="Canva Sans Bold"/>
              </a:rPr>
              <a:t>Significance of Proposed Work</a:t>
            </a:r>
          </a:p>
        </p:txBody>
      </p:sp>
      <p:sp>
        <p:nvSpPr>
          <p:cNvPr id="3" name="TextBox 3"/>
          <p:cNvSpPr txBox="1"/>
          <p:nvPr/>
        </p:nvSpPr>
        <p:spPr>
          <a:xfrm>
            <a:off x="406237" y="1543155"/>
            <a:ext cx="16881638" cy="2040870"/>
          </a:xfrm>
          <a:prstGeom prst="rect">
            <a:avLst/>
          </a:prstGeom>
        </p:spPr>
        <p:txBody>
          <a:bodyPr lIns="0" tIns="0" rIns="0" bIns="0" rtlCol="0" anchor="t">
            <a:spAutoFit/>
          </a:bodyPr>
          <a:lstStyle/>
          <a:p>
            <a:pPr algn="l">
              <a:lnSpc>
                <a:spcPts val="4058"/>
              </a:lnSpc>
              <a:spcBef>
                <a:spcPct val="0"/>
              </a:spcBef>
            </a:pPr>
            <a:r>
              <a:rPr lang="en-US" sz="2898" b="1">
                <a:solidFill>
                  <a:srgbClr val="000000"/>
                </a:solidFill>
                <a:latin typeface="Canva Sans Bold"/>
                <a:ea typeface="Canva Sans Bold"/>
                <a:cs typeface="Canva Sans Bold"/>
                <a:sym typeface="Canva Sans Bold"/>
              </a:rPr>
              <a:t>Temporal Convolutional Network (TCN):</a:t>
            </a:r>
          </a:p>
          <a:p>
            <a:pPr algn="just">
              <a:lnSpc>
                <a:spcPts val="4059"/>
              </a:lnSpc>
              <a:spcBef>
                <a:spcPct val="0"/>
              </a:spcBef>
            </a:pPr>
            <a:r>
              <a:rPr lang="en-US" sz="2898">
                <a:solidFill>
                  <a:srgbClr val="000000"/>
                </a:solidFill>
                <a:latin typeface="Canva Sans"/>
                <a:ea typeface="Canva Sans"/>
                <a:cs typeface="Canva Sans"/>
                <a:sym typeface="Canva Sans"/>
              </a:rPr>
              <a:t>The project uses TCN, a powerful deep learning model designed for sequence prediction. It captures temporal dependencies better than traditional models like ARIMA or even RNNs/LSTMs in many cases.</a:t>
            </a:r>
          </a:p>
        </p:txBody>
      </p:sp>
      <p:sp>
        <p:nvSpPr>
          <p:cNvPr id="4" name="TextBox 4"/>
          <p:cNvSpPr txBox="1"/>
          <p:nvPr/>
        </p:nvSpPr>
        <p:spPr>
          <a:xfrm>
            <a:off x="311295" y="4098375"/>
            <a:ext cx="16881638" cy="2040870"/>
          </a:xfrm>
          <a:prstGeom prst="rect">
            <a:avLst/>
          </a:prstGeom>
        </p:spPr>
        <p:txBody>
          <a:bodyPr lIns="0" tIns="0" rIns="0" bIns="0" rtlCol="0" anchor="t">
            <a:spAutoFit/>
          </a:bodyPr>
          <a:lstStyle/>
          <a:p>
            <a:pPr algn="l">
              <a:lnSpc>
                <a:spcPts val="4058"/>
              </a:lnSpc>
              <a:spcBef>
                <a:spcPct val="0"/>
              </a:spcBef>
            </a:pPr>
            <a:r>
              <a:rPr lang="en-US" sz="2898" b="1" dirty="0">
                <a:solidFill>
                  <a:srgbClr val="000000"/>
                </a:solidFill>
                <a:latin typeface="Canva Sans Bold"/>
                <a:ea typeface="Canva Sans Bold"/>
                <a:cs typeface="Canva Sans Bold"/>
                <a:sym typeface="Canva Sans Bold"/>
              </a:rPr>
              <a:t>Personalized Recommendations:</a:t>
            </a:r>
          </a:p>
          <a:p>
            <a:pPr algn="just">
              <a:lnSpc>
                <a:spcPts val="4059"/>
              </a:lnSpc>
              <a:spcBef>
                <a:spcPct val="0"/>
              </a:spcBef>
            </a:pPr>
            <a:r>
              <a:rPr lang="en-US" sz="2898" dirty="0">
                <a:solidFill>
                  <a:srgbClr val="000000"/>
                </a:solidFill>
                <a:latin typeface="Canva Sans"/>
                <a:ea typeface="Canva Sans"/>
                <a:cs typeface="Canva Sans"/>
                <a:sym typeface="Canva Sans"/>
              </a:rPr>
              <a:t>The system offers tailored stock recommendations based on the investor’s budget, risk appetite, investment horizon, and strategy. This makes it useful for all types of investors — from conservative to aggressive.</a:t>
            </a:r>
          </a:p>
        </p:txBody>
      </p:sp>
      <p:sp>
        <p:nvSpPr>
          <p:cNvPr id="5" name="TextBox 5"/>
          <p:cNvSpPr txBox="1"/>
          <p:nvPr/>
        </p:nvSpPr>
        <p:spPr>
          <a:xfrm>
            <a:off x="311295" y="6961318"/>
            <a:ext cx="16948005" cy="3119187"/>
          </a:xfrm>
          <a:prstGeom prst="rect">
            <a:avLst/>
          </a:prstGeom>
        </p:spPr>
        <p:txBody>
          <a:bodyPr lIns="0" tIns="0" rIns="0" bIns="0" rtlCol="0" anchor="t">
            <a:spAutoFit/>
          </a:bodyPr>
          <a:lstStyle/>
          <a:p>
            <a:pPr algn="l">
              <a:lnSpc>
                <a:spcPts val="4058"/>
              </a:lnSpc>
              <a:spcBef>
                <a:spcPct val="0"/>
              </a:spcBef>
            </a:pPr>
            <a:r>
              <a:rPr lang="en-US" sz="2898" b="1" dirty="0">
                <a:solidFill>
                  <a:srgbClr val="000000"/>
                </a:solidFill>
                <a:latin typeface="Canva Sans Bold"/>
                <a:ea typeface="Canva Sans Bold"/>
                <a:cs typeface="Canva Sans Bold"/>
                <a:sym typeface="Canva Sans Bold"/>
              </a:rPr>
              <a:t>Custom Decomposition Technique:</a:t>
            </a:r>
          </a:p>
          <a:p>
            <a:pPr algn="just">
              <a:lnSpc>
                <a:spcPts val="4059"/>
              </a:lnSpc>
              <a:spcBef>
                <a:spcPct val="0"/>
              </a:spcBef>
            </a:pPr>
            <a:r>
              <a:rPr lang="en-US" sz="2898" dirty="0">
                <a:solidFill>
                  <a:srgbClr val="000000"/>
                </a:solidFill>
                <a:latin typeface="Canva Sans"/>
                <a:ea typeface="Canva Sans"/>
                <a:cs typeface="Canva Sans"/>
                <a:sym typeface="Canva Sans"/>
              </a:rPr>
              <a:t>Using smooth and Hilbert Transform, the system extracts useful signals such as trends and cycles from the stock price data. This provides the TCN model with enriched features for better accuracy.</a:t>
            </a:r>
          </a:p>
          <a:p>
            <a:pPr algn="l">
              <a:lnSpc>
                <a:spcPts val="4058"/>
              </a:lnSpc>
              <a:spcBef>
                <a:spcPct val="0"/>
              </a:spcBef>
            </a:pPr>
            <a:endParaRPr lang="en-US" sz="2898" dirty="0">
              <a:solidFill>
                <a:srgbClr val="000000"/>
              </a:solidFill>
              <a:latin typeface="Canva Sans"/>
              <a:ea typeface="Canva Sans"/>
              <a:cs typeface="Canva Sans"/>
              <a:sym typeface="Canva Sans"/>
            </a:endParaRPr>
          </a:p>
          <a:p>
            <a:pPr algn="just">
              <a:lnSpc>
                <a:spcPts val="4058"/>
              </a:lnSpc>
              <a:spcBef>
                <a:spcPct val="0"/>
              </a:spcBef>
            </a:pPr>
            <a:endParaRPr lang="en-US" sz="2898" dirty="0">
              <a:solidFill>
                <a:srgbClr val="000000"/>
              </a:solidFill>
              <a:latin typeface="Canva Sans"/>
              <a:ea typeface="Canva Sans"/>
              <a:cs typeface="Canva Sans"/>
              <a:sym typeface="Canv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6663270" y="295304"/>
            <a:ext cx="4290566" cy="537718"/>
            <a:chOff x="0" y="0"/>
            <a:chExt cx="5720755" cy="716957"/>
          </a:xfrm>
        </p:grpSpPr>
        <p:sp>
          <p:nvSpPr>
            <p:cNvPr id="5" name="Freeform 5"/>
            <p:cNvSpPr/>
            <p:nvPr/>
          </p:nvSpPr>
          <p:spPr>
            <a:xfrm>
              <a:off x="0" y="0"/>
              <a:ext cx="5720755" cy="716957"/>
            </a:xfrm>
            <a:custGeom>
              <a:avLst/>
              <a:gdLst/>
              <a:ahLst/>
              <a:cxnLst/>
              <a:rect l="l" t="t" r="r" b="b"/>
              <a:pathLst>
                <a:path w="5720755" h="716957">
                  <a:moveTo>
                    <a:pt x="0" y="0"/>
                  </a:moveTo>
                  <a:lnTo>
                    <a:pt x="5720755" y="0"/>
                  </a:lnTo>
                  <a:lnTo>
                    <a:pt x="5720755" y="716957"/>
                  </a:lnTo>
                  <a:lnTo>
                    <a:pt x="0" y="716957"/>
                  </a:lnTo>
                  <a:close/>
                </a:path>
              </a:pathLst>
            </a:custGeom>
            <a:solidFill>
              <a:srgbClr val="000000">
                <a:alpha val="0"/>
              </a:srgbClr>
            </a:solidFill>
          </p:spPr>
        </p:sp>
        <p:sp>
          <p:nvSpPr>
            <p:cNvPr id="6" name="TextBox 6"/>
            <p:cNvSpPr txBox="1"/>
            <p:nvPr/>
          </p:nvSpPr>
          <p:spPr>
            <a:xfrm>
              <a:off x="0" y="-57150"/>
              <a:ext cx="5720755" cy="774107"/>
            </a:xfrm>
            <a:prstGeom prst="rect">
              <a:avLst/>
            </a:prstGeom>
          </p:spPr>
          <p:txBody>
            <a:bodyPr lIns="0" tIns="0" rIns="0" bIns="0" rtlCol="0" anchor="t"/>
            <a:lstStyle/>
            <a:p>
              <a:pPr algn="ctr">
                <a:lnSpc>
                  <a:spcPts val="4485"/>
                </a:lnSpc>
              </a:pPr>
              <a:r>
                <a:rPr lang="en-US" sz="3204" b="1" dirty="0">
                  <a:solidFill>
                    <a:schemeClr val="tx2"/>
                  </a:solidFill>
                  <a:latin typeface="Canva Sans Bold"/>
                  <a:ea typeface="Canva Sans Bold"/>
                  <a:cs typeface="Canva Sans Bold"/>
                  <a:sym typeface="Canva Sans Bold"/>
                </a:rPr>
                <a:t>Architecture Diagram</a:t>
              </a:r>
            </a:p>
          </p:txBody>
        </p:sp>
      </p:grpSp>
      <p:pic>
        <p:nvPicPr>
          <p:cNvPr id="7" name="Picture 6">
            <a:extLst>
              <a:ext uri="{FF2B5EF4-FFF2-40B4-BE49-F238E27FC236}">
                <a16:creationId xmlns:a16="http://schemas.microsoft.com/office/drawing/2014/main" id="{C25DD263-B290-B159-18E3-FA4F5523448E}"/>
              </a:ext>
            </a:extLst>
          </p:cNvPr>
          <p:cNvPicPr>
            <a:picLocks noChangeAspect="1"/>
          </p:cNvPicPr>
          <p:nvPr/>
        </p:nvPicPr>
        <p:blipFill>
          <a:blip r:embed="rId2"/>
          <a:stretch>
            <a:fillRect/>
          </a:stretch>
        </p:blipFill>
        <p:spPr>
          <a:xfrm>
            <a:off x="26496" y="747101"/>
            <a:ext cx="18059400" cy="95398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47494" y="278790"/>
            <a:ext cx="7711306" cy="537770"/>
          </a:xfrm>
          <a:prstGeom prst="rect">
            <a:avLst/>
          </a:prstGeom>
        </p:spPr>
        <p:txBody>
          <a:bodyPr wrap="square" lIns="0" tIns="0" rIns="0" bIns="0" rtlCol="0" anchor="t">
            <a:spAutoFit/>
          </a:bodyPr>
          <a:lstStyle/>
          <a:p>
            <a:pPr algn="ctr">
              <a:lnSpc>
                <a:spcPts val="4479"/>
              </a:lnSpc>
              <a:spcBef>
                <a:spcPct val="0"/>
              </a:spcBef>
            </a:pPr>
            <a:r>
              <a:rPr lang="en-US" sz="3198" b="1" dirty="0">
                <a:solidFill>
                  <a:schemeClr val="tx2"/>
                </a:solidFill>
                <a:latin typeface="Canva Sans Bold"/>
                <a:ea typeface="Canva Sans Bold"/>
                <a:cs typeface="Canva Sans Bold"/>
                <a:sym typeface="Canva Sans Bold"/>
              </a:rPr>
              <a:t>Description of Architecture Diagram</a:t>
            </a:r>
          </a:p>
        </p:txBody>
      </p:sp>
      <p:sp>
        <p:nvSpPr>
          <p:cNvPr id="3" name="TextBox 3"/>
          <p:cNvSpPr txBox="1"/>
          <p:nvPr/>
        </p:nvSpPr>
        <p:spPr>
          <a:xfrm>
            <a:off x="355008" y="1216610"/>
            <a:ext cx="17577984" cy="2593402"/>
          </a:xfrm>
          <a:prstGeom prst="rect">
            <a:avLst/>
          </a:prstGeom>
        </p:spPr>
        <p:txBody>
          <a:bodyPr lIns="0" tIns="0" rIns="0" bIns="0" rtlCol="0" anchor="t">
            <a:spAutoFit/>
          </a:bodyPr>
          <a:lstStyle/>
          <a:p>
            <a:pPr algn="l">
              <a:lnSpc>
                <a:spcPts val="4058"/>
              </a:lnSpc>
            </a:pPr>
            <a:r>
              <a:rPr lang="en-US" sz="2898" b="1" dirty="0">
                <a:solidFill>
                  <a:srgbClr val="000000"/>
                </a:solidFill>
                <a:latin typeface="Canva Sans Bold"/>
                <a:ea typeface="Canva Sans Bold"/>
                <a:cs typeface="Canva Sans Bold"/>
                <a:sym typeface="Canva Sans Bold"/>
              </a:rPr>
              <a:t>Phase 1: Data Collection and Decomposition</a:t>
            </a:r>
          </a:p>
          <a:p>
            <a:pPr algn="just">
              <a:lnSpc>
                <a:spcPts val="4059"/>
              </a:lnSpc>
              <a:spcBef>
                <a:spcPct val="0"/>
              </a:spcBef>
            </a:pPr>
            <a:r>
              <a:rPr lang="en-US" sz="2898" dirty="0">
                <a:solidFill>
                  <a:srgbClr val="000000"/>
                </a:solidFill>
                <a:latin typeface="Canva Sans"/>
                <a:ea typeface="Canva Sans"/>
                <a:cs typeface="Canva Sans"/>
                <a:sym typeface="Canva Sans"/>
              </a:rPr>
              <a:t>In this phase, historical stock data is gathered from YFinance. The raw data is then preprocessed by extracting relevant features like open, close, high, and low prices. The Hilbert-Huang Transform (HHT) is applied to break down the stock time series into multiple Intrinsic Mode Functions (IMFs), which help in capturing different frequency components of the data for better prediction.</a:t>
            </a:r>
          </a:p>
        </p:txBody>
      </p:sp>
      <p:sp>
        <p:nvSpPr>
          <p:cNvPr id="4" name="TextBox 4"/>
          <p:cNvSpPr txBox="1"/>
          <p:nvPr/>
        </p:nvSpPr>
        <p:spPr>
          <a:xfrm>
            <a:off x="355008" y="4686230"/>
            <a:ext cx="17577984" cy="3069570"/>
          </a:xfrm>
          <a:prstGeom prst="rect">
            <a:avLst/>
          </a:prstGeom>
        </p:spPr>
        <p:txBody>
          <a:bodyPr lIns="0" tIns="0" rIns="0" bIns="0" rtlCol="0" anchor="t">
            <a:spAutoFit/>
          </a:bodyPr>
          <a:lstStyle/>
          <a:p>
            <a:pPr algn="l">
              <a:lnSpc>
                <a:spcPts val="4058"/>
              </a:lnSpc>
            </a:pPr>
            <a:r>
              <a:rPr lang="en-US" sz="2898" b="1">
                <a:solidFill>
                  <a:srgbClr val="000000"/>
                </a:solidFill>
                <a:latin typeface="Canva Sans Bold"/>
                <a:ea typeface="Canva Sans Bold"/>
                <a:cs typeface="Canva Sans Bold"/>
                <a:sym typeface="Canva Sans Bold"/>
              </a:rPr>
              <a:t>Phase 2: User Input and Modeling</a:t>
            </a:r>
          </a:p>
          <a:p>
            <a:pPr algn="just">
              <a:lnSpc>
                <a:spcPts val="4058"/>
              </a:lnSpc>
              <a:spcBef>
                <a:spcPct val="0"/>
              </a:spcBef>
            </a:pPr>
            <a:r>
              <a:rPr lang="en-US" sz="2898">
                <a:solidFill>
                  <a:srgbClr val="000000"/>
                </a:solidFill>
                <a:latin typeface="Canva Sans"/>
                <a:ea typeface="Canva Sans"/>
                <a:cs typeface="Canva Sans"/>
                <a:sym typeface="Canva Sans"/>
              </a:rPr>
              <a:t>This phase begins by collecting user-specific inputs such as the investment amount, risk tolerance, and duration. These inputs, along with the decomposed IMF data from Phase 1, are fed into a trained model. The model uses this combined information to understand patterns and make predictions aligned with the user's preferences.</a:t>
            </a:r>
          </a:p>
          <a:p>
            <a:pPr algn="just">
              <a:lnSpc>
                <a:spcPts val="4059"/>
              </a:lnSpc>
              <a:spcBef>
                <a:spcPct val="0"/>
              </a:spcBef>
            </a:pPr>
            <a:endParaRPr lang="en-US" sz="2898">
              <a:solidFill>
                <a:srgbClr val="000000"/>
              </a:solidFill>
              <a:latin typeface="Canva Sans"/>
              <a:ea typeface="Canva Sans"/>
              <a:cs typeface="Canva Sans"/>
              <a:sym typeface="Canv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47494" y="278790"/>
            <a:ext cx="7939906" cy="537770"/>
          </a:xfrm>
          <a:prstGeom prst="rect">
            <a:avLst/>
          </a:prstGeom>
        </p:spPr>
        <p:txBody>
          <a:bodyPr wrap="square" lIns="0" tIns="0" rIns="0" bIns="0" rtlCol="0" anchor="t">
            <a:spAutoFit/>
          </a:bodyPr>
          <a:lstStyle/>
          <a:p>
            <a:pPr algn="ctr">
              <a:lnSpc>
                <a:spcPts val="4479"/>
              </a:lnSpc>
              <a:spcBef>
                <a:spcPct val="0"/>
              </a:spcBef>
            </a:pPr>
            <a:r>
              <a:rPr lang="en-US" sz="3198" b="1" dirty="0">
                <a:solidFill>
                  <a:schemeClr val="tx2"/>
                </a:solidFill>
                <a:latin typeface="Canva Sans Bold"/>
                <a:ea typeface="Canva Sans Bold"/>
                <a:cs typeface="Canva Sans Bold"/>
                <a:sym typeface="Canva Sans Bold"/>
              </a:rPr>
              <a:t>Description of Architecture Diagram</a:t>
            </a:r>
          </a:p>
        </p:txBody>
      </p:sp>
      <p:sp>
        <p:nvSpPr>
          <p:cNvPr id="3" name="TextBox 3"/>
          <p:cNvSpPr txBox="1"/>
          <p:nvPr/>
        </p:nvSpPr>
        <p:spPr>
          <a:xfrm>
            <a:off x="355008" y="1216610"/>
            <a:ext cx="17577984" cy="3069616"/>
          </a:xfrm>
          <a:prstGeom prst="rect">
            <a:avLst/>
          </a:prstGeom>
        </p:spPr>
        <p:txBody>
          <a:bodyPr lIns="0" tIns="0" rIns="0" bIns="0" rtlCol="0" anchor="t">
            <a:spAutoFit/>
          </a:bodyPr>
          <a:lstStyle/>
          <a:p>
            <a:pPr algn="l">
              <a:lnSpc>
                <a:spcPts val="4058"/>
              </a:lnSpc>
            </a:pPr>
            <a:r>
              <a:rPr lang="en-US" sz="2898" b="1">
                <a:solidFill>
                  <a:srgbClr val="000000"/>
                </a:solidFill>
                <a:latin typeface="Canva Sans Bold"/>
                <a:ea typeface="Canva Sans Bold"/>
                <a:cs typeface="Canva Sans Bold"/>
                <a:sym typeface="Canva Sans Bold"/>
              </a:rPr>
              <a:t>Phase 3: Recommendation and Visualization</a:t>
            </a:r>
          </a:p>
          <a:p>
            <a:pPr algn="just">
              <a:lnSpc>
                <a:spcPts val="4059"/>
              </a:lnSpc>
              <a:spcBef>
                <a:spcPct val="0"/>
              </a:spcBef>
            </a:pPr>
            <a:r>
              <a:rPr lang="en-US" sz="2898">
                <a:solidFill>
                  <a:srgbClr val="000000"/>
                </a:solidFill>
                <a:latin typeface="Canva Sans"/>
                <a:ea typeface="Canva Sans"/>
                <a:cs typeface="Canva Sans"/>
                <a:sym typeface="Canva Sans"/>
              </a:rPr>
              <a:t>Based on the model’s output, the system generates stock recommendations tailored to the user’s profile. These results are then visualized using a Temporal Convolutional Network (TCN), which highlights trends and insights in an easy-to-understand graphical format, helping users make informed investment decisions.</a:t>
            </a:r>
          </a:p>
          <a:p>
            <a:pPr algn="just">
              <a:lnSpc>
                <a:spcPts val="4058"/>
              </a:lnSpc>
              <a:spcBef>
                <a:spcPct val="0"/>
              </a:spcBef>
            </a:pPr>
            <a:endParaRPr lang="en-US" sz="2898">
              <a:solidFill>
                <a:srgbClr val="000000"/>
              </a:solidFill>
              <a:latin typeface="Canva Sans"/>
              <a:ea typeface="Canva Sans"/>
              <a:cs typeface="Canva Sans"/>
              <a:sym typeface="Canv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370827" y="1436817"/>
          <a:ext cx="17360900" cy="7797801"/>
        </p:xfrm>
        <a:graphic>
          <a:graphicData uri="http://schemas.openxmlformats.org/drawingml/2006/table">
            <a:tbl>
              <a:tblPr/>
              <a:tblGrid>
                <a:gridCol w="8763681">
                  <a:extLst>
                    <a:ext uri="{9D8B030D-6E8A-4147-A177-3AD203B41FA5}">
                      <a16:colId xmlns:a16="http://schemas.microsoft.com/office/drawing/2014/main" val="20000"/>
                    </a:ext>
                  </a:extLst>
                </a:gridCol>
                <a:gridCol w="8597219">
                  <a:extLst>
                    <a:ext uri="{9D8B030D-6E8A-4147-A177-3AD203B41FA5}">
                      <a16:colId xmlns:a16="http://schemas.microsoft.com/office/drawing/2014/main" val="20001"/>
                    </a:ext>
                  </a:extLst>
                </a:gridCol>
              </a:tblGrid>
              <a:tr h="1487170">
                <a:tc>
                  <a:txBody>
                    <a:bodyPr/>
                    <a:lstStyle/>
                    <a:p>
                      <a:pPr algn="l">
                        <a:lnSpc>
                          <a:spcPts val="167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95608">
                <a:tc>
                  <a:txBody>
                    <a:bodyPr/>
                    <a:lstStyle/>
                    <a:p>
                      <a:pPr algn="l">
                        <a:lnSpc>
                          <a:spcPts val="167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752898">
                <a:tc>
                  <a:txBody>
                    <a:bodyPr/>
                    <a:lstStyle/>
                    <a:p>
                      <a:pPr algn="l">
                        <a:lnSpc>
                          <a:spcPts val="167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62125">
                <a:tc>
                  <a:txBody>
                    <a:bodyPr/>
                    <a:lstStyle/>
                    <a:p>
                      <a:pPr algn="l">
                        <a:lnSpc>
                          <a:spcPts val="167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5073138" y="317526"/>
            <a:ext cx="7582644" cy="537718"/>
            <a:chOff x="0" y="0"/>
            <a:chExt cx="10110192" cy="716957"/>
          </a:xfrm>
        </p:grpSpPr>
        <p:sp>
          <p:nvSpPr>
            <p:cNvPr id="4" name="Freeform 4"/>
            <p:cNvSpPr/>
            <p:nvPr/>
          </p:nvSpPr>
          <p:spPr>
            <a:xfrm>
              <a:off x="0" y="0"/>
              <a:ext cx="10110192" cy="716957"/>
            </a:xfrm>
            <a:custGeom>
              <a:avLst/>
              <a:gdLst/>
              <a:ahLst/>
              <a:cxnLst/>
              <a:rect l="l" t="t" r="r" b="b"/>
              <a:pathLst>
                <a:path w="10110192" h="716957">
                  <a:moveTo>
                    <a:pt x="0" y="0"/>
                  </a:moveTo>
                  <a:lnTo>
                    <a:pt x="10110192" y="0"/>
                  </a:lnTo>
                  <a:lnTo>
                    <a:pt x="10110192" y="716957"/>
                  </a:lnTo>
                  <a:lnTo>
                    <a:pt x="0" y="716957"/>
                  </a:lnTo>
                  <a:close/>
                </a:path>
              </a:pathLst>
            </a:custGeom>
            <a:solidFill>
              <a:srgbClr val="000000">
                <a:alpha val="0"/>
              </a:srgbClr>
            </a:solidFill>
          </p:spPr>
        </p:sp>
        <p:sp>
          <p:nvSpPr>
            <p:cNvPr id="5" name="TextBox 5"/>
            <p:cNvSpPr txBox="1"/>
            <p:nvPr/>
          </p:nvSpPr>
          <p:spPr>
            <a:xfrm>
              <a:off x="0" y="-57150"/>
              <a:ext cx="10110192" cy="774107"/>
            </a:xfrm>
            <a:prstGeom prst="rect">
              <a:avLst/>
            </a:prstGeom>
          </p:spPr>
          <p:txBody>
            <a:bodyPr lIns="0" tIns="0" rIns="0" bIns="0" rtlCol="0" anchor="t"/>
            <a:lstStyle/>
            <a:p>
              <a:pPr algn="ctr">
                <a:lnSpc>
                  <a:spcPts val="4485"/>
                </a:lnSpc>
              </a:pPr>
              <a:r>
                <a:rPr lang="en-US" sz="3204" b="1" dirty="0">
                  <a:solidFill>
                    <a:schemeClr val="tx2"/>
                  </a:solidFill>
                  <a:latin typeface="Canva Sans Bold"/>
                  <a:ea typeface="Canva Sans Bold"/>
                  <a:cs typeface="Canva Sans Bold"/>
                  <a:sym typeface="Canva Sans Bold"/>
                </a:rPr>
                <a:t>Hardware and Software Requirements</a:t>
              </a:r>
            </a:p>
          </p:txBody>
        </p:sp>
      </p:grpSp>
      <p:grpSp>
        <p:nvGrpSpPr>
          <p:cNvPr id="6" name="Group 6"/>
          <p:cNvGrpSpPr/>
          <p:nvPr/>
        </p:nvGrpSpPr>
        <p:grpSpPr>
          <a:xfrm>
            <a:off x="705734" y="7367461"/>
            <a:ext cx="6280904" cy="1526540"/>
            <a:chOff x="0" y="0"/>
            <a:chExt cx="8374539" cy="2035387"/>
          </a:xfrm>
        </p:grpSpPr>
        <p:sp>
          <p:nvSpPr>
            <p:cNvPr id="7" name="Freeform 7"/>
            <p:cNvSpPr/>
            <p:nvPr/>
          </p:nvSpPr>
          <p:spPr>
            <a:xfrm>
              <a:off x="0" y="0"/>
              <a:ext cx="8374538" cy="2035387"/>
            </a:xfrm>
            <a:custGeom>
              <a:avLst/>
              <a:gdLst/>
              <a:ahLst/>
              <a:cxnLst/>
              <a:rect l="l" t="t" r="r" b="b"/>
              <a:pathLst>
                <a:path w="8374538" h="2035387">
                  <a:moveTo>
                    <a:pt x="0" y="0"/>
                  </a:moveTo>
                  <a:lnTo>
                    <a:pt x="8374538" y="0"/>
                  </a:lnTo>
                  <a:lnTo>
                    <a:pt x="8374538" y="2035387"/>
                  </a:lnTo>
                  <a:lnTo>
                    <a:pt x="0" y="2035387"/>
                  </a:lnTo>
                  <a:close/>
                </a:path>
              </a:pathLst>
            </a:custGeom>
            <a:solidFill>
              <a:srgbClr val="000000">
                <a:alpha val="0"/>
              </a:srgbClr>
            </a:solidFill>
          </p:spPr>
        </p:sp>
        <p:sp>
          <p:nvSpPr>
            <p:cNvPr id="8" name="TextBox 8"/>
            <p:cNvSpPr txBox="1"/>
            <p:nvPr/>
          </p:nvSpPr>
          <p:spPr>
            <a:xfrm>
              <a:off x="0" y="-57150"/>
              <a:ext cx="8374539" cy="2092537"/>
            </a:xfrm>
            <a:prstGeom prst="rect">
              <a:avLst/>
            </a:prstGeom>
          </p:spPr>
          <p:txBody>
            <a:bodyPr lIns="0" tIns="0" rIns="0" bIns="0" rtlCol="0" anchor="t"/>
            <a:lstStyle/>
            <a:p>
              <a:pPr algn="l">
                <a:lnSpc>
                  <a:spcPts val="4059"/>
                </a:lnSpc>
              </a:pPr>
              <a:r>
                <a:rPr lang="en-US" sz="2900">
                  <a:solidFill>
                    <a:srgbClr val="000000"/>
                  </a:solidFill>
                  <a:latin typeface="Canva Sans"/>
                  <a:ea typeface="Canva Sans"/>
                  <a:cs typeface="Canva Sans"/>
                  <a:sym typeface="Canva Sans"/>
                </a:rPr>
                <a:t>Storage: Minimum 10GB free space (Recommended: SSD for faster performance)</a:t>
              </a:r>
            </a:p>
          </p:txBody>
        </p:sp>
      </p:grpSp>
      <p:grpSp>
        <p:nvGrpSpPr>
          <p:cNvPr id="9" name="Group 9"/>
          <p:cNvGrpSpPr/>
          <p:nvPr/>
        </p:nvGrpSpPr>
        <p:grpSpPr>
          <a:xfrm>
            <a:off x="705734" y="3143674"/>
            <a:ext cx="7455758" cy="1526540"/>
            <a:chOff x="0" y="0"/>
            <a:chExt cx="9941011" cy="2035387"/>
          </a:xfrm>
        </p:grpSpPr>
        <p:sp>
          <p:nvSpPr>
            <p:cNvPr id="10" name="Freeform 10"/>
            <p:cNvSpPr/>
            <p:nvPr/>
          </p:nvSpPr>
          <p:spPr>
            <a:xfrm>
              <a:off x="0" y="0"/>
              <a:ext cx="9941011" cy="2035387"/>
            </a:xfrm>
            <a:custGeom>
              <a:avLst/>
              <a:gdLst/>
              <a:ahLst/>
              <a:cxnLst/>
              <a:rect l="l" t="t" r="r" b="b"/>
              <a:pathLst>
                <a:path w="9941011" h="2035387">
                  <a:moveTo>
                    <a:pt x="0" y="0"/>
                  </a:moveTo>
                  <a:lnTo>
                    <a:pt x="9941011" y="0"/>
                  </a:lnTo>
                  <a:lnTo>
                    <a:pt x="9941011" y="2035387"/>
                  </a:lnTo>
                  <a:lnTo>
                    <a:pt x="0" y="2035387"/>
                  </a:lnTo>
                  <a:close/>
                </a:path>
              </a:pathLst>
            </a:custGeom>
            <a:solidFill>
              <a:srgbClr val="000000">
                <a:alpha val="0"/>
              </a:srgbClr>
            </a:solidFill>
          </p:spPr>
        </p:sp>
        <p:sp>
          <p:nvSpPr>
            <p:cNvPr id="11" name="TextBox 11"/>
            <p:cNvSpPr txBox="1"/>
            <p:nvPr/>
          </p:nvSpPr>
          <p:spPr>
            <a:xfrm>
              <a:off x="0" y="-57150"/>
              <a:ext cx="9941011" cy="2092537"/>
            </a:xfrm>
            <a:prstGeom prst="rect">
              <a:avLst/>
            </a:prstGeom>
          </p:spPr>
          <p:txBody>
            <a:bodyPr lIns="0" tIns="0" rIns="0" bIns="0" rtlCol="0" anchor="t"/>
            <a:lstStyle/>
            <a:p>
              <a:pPr algn="l">
                <a:lnSpc>
                  <a:spcPts val="4059"/>
                </a:lnSpc>
              </a:pPr>
              <a:r>
                <a:rPr lang="en-US" sz="2900">
                  <a:solidFill>
                    <a:srgbClr val="000000"/>
                  </a:solidFill>
                  <a:latin typeface="Canva Sans"/>
                  <a:ea typeface="Canva Sans"/>
                  <a:cs typeface="Canva Sans"/>
                  <a:sym typeface="Canva Sans"/>
                </a:rPr>
                <a:t>Processor (CPU): Intel Core i5 (or equivalent) and above (Recommended: Intel Core i7 or AMD Ryzen 5 and above)</a:t>
              </a:r>
            </a:p>
          </p:txBody>
        </p:sp>
      </p:grpSp>
      <p:grpSp>
        <p:nvGrpSpPr>
          <p:cNvPr id="12" name="Group 12"/>
          <p:cNvGrpSpPr/>
          <p:nvPr/>
        </p:nvGrpSpPr>
        <p:grpSpPr>
          <a:xfrm>
            <a:off x="10130318" y="1780520"/>
            <a:ext cx="6280904" cy="537718"/>
            <a:chOff x="0" y="0"/>
            <a:chExt cx="8374539" cy="716957"/>
          </a:xfrm>
        </p:grpSpPr>
        <p:sp>
          <p:nvSpPr>
            <p:cNvPr id="13" name="Freeform 13"/>
            <p:cNvSpPr/>
            <p:nvPr/>
          </p:nvSpPr>
          <p:spPr>
            <a:xfrm>
              <a:off x="0" y="0"/>
              <a:ext cx="8374538" cy="716957"/>
            </a:xfrm>
            <a:custGeom>
              <a:avLst/>
              <a:gdLst/>
              <a:ahLst/>
              <a:cxnLst/>
              <a:rect l="l" t="t" r="r" b="b"/>
              <a:pathLst>
                <a:path w="8374538" h="716957">
                  <a:moveTo>
                    <a:pt x="0" y="0"/>
                  </a:moveTo>
                  <a:lnTo>
                    <a:pt x="8374538" y="0"/>
                  </a:lnTo>
                  <a:lnTo>
                    <a:pt x="8374538" y="716957"/>
                  </a:lnTo>
                  <a:lnTo>
                    <a:pt x="0" y="716957"/>
                  </a:lnTo>
                  <a:close/>
                </a:path>
              </a:pathLst>
            </a:custGeom>
            <a:solidFill>
              <a:srgbClr val="000000">
                <a:alpha val="0"/>
              </a:srgbClr>
            </a:solidFill>
          </p:spPr>
        </p:sp>
        <p:sp>
          <p:nvSpPr>
            <p:cNvPr id="14" name="TextBox 14"/>
            <p:cNvSpPr txBox="1"/>
            <p:nvPr/>
          </p:nvSpPr>
          <p:spPr>
            <a:xfrm>
              <a:off x="0" y="-57150"/>
              <a:ext cx="8374539" cy="774107"/>
            </a:xfrm>
            <a:prstGeom prst="rect">
              <a:avLst/>
            </a:prstGeom>
          </p:spPr>
          <p:txBody>
            <a:bodyPr lIns="0" tIns="0" rIns="0" bIns="0" rtlCol="0" anchor="t"/>
            <a:lstStyle/>
            <a:p>
              <a:pPr algn="ctr">
                <a:lnSpc>
                  <a:spcPts val="4485"/>
                </a:lnSpc>
              </a:pPr>
              <a:r>
                <a:rPr lang="en-US" sz="3204" b="1">
                  <a:solidFill>
                    <a:srgbClr val="000000"/>
                  </a:solidFill>
                  <a:latin typeface="Canva Sans Bold"/>
                  <a:ea typeface="Canva Sans Bold"/>
                  <a:cs typeface="Canva Sans Bold"/>
                  <a:sym typeface="Canva Sans Bold"/>
                </a:rPr>
                <a:t>Software Requirements</a:t>
              </a:r>
            </a:p>
          </p:txBody>
        </p:sp>
      </p:grpSp>
      <p:grpSp>
        <p:nvGrpSpPr>
          <p:cNvPr id="15" name="Group 15"/>
          <p:cNvGrpSpPr/>
          <p:nvPr/>
        </p:nvGrpSpPr>
        <p:grpSpPr>
          <a:xfrm>
            <a:off x="705734" y="1780520"/>
            <a:ext cx="6280904" cy="537718"/>
            <a:chOff x="0" y="0"/>
            <a:chExt cx="8374539" cy="716957"/>
          </a:xfrm>
        </p:grpSpPr>
        <p:sp>
          <p:nvSpPr>
            <p:cNvPr id="16" name="Freeform 16"/>
            <p:cNvSpPr/>
            <p:nvPr/>
          </p:nvSpPr>
          <p:spPr>
            <a:xfrm>
              <a:off x="0" y="0"/>
              <a:ext cx="8374538" cy="716957"/>
            </a:xfrm>
            <a:custGeom>
              <a:avLst/>
              <a:gdLst/>
              <a:ahLst/>
              <a:cxnLst/>
              <a:rect l="l" t="t" r="r" b="b"/>
              <a:pathLst>
                <a:path w="8374538" h="716957">
                  <a:moveTo>
                    <a:pt x="0" y="0"/>
                  </a:moveTo>
                  <a:lnTo>
                    <a:pt x="8374538" y="0"/>
                  </a:lnTo>
                  <a:lnTo>
                    <a:pt x="8374538" y="716957"/>
                  </a:lnTo>
                  <a:lnTo>
                    <a:pt x="0" y="716957"/>
                  </a:lnTo>
                  <a:close/>
                </a:path>
              </a:pathLst>
            </a:custGeom>
            <a:solidFill>
              <a:srgbClr val="000000">
                <a:alpha val="0"/>
              </a:srgbClr>
            </a:solidFill>
          </p:spPr>
        </p:sp>
        <p:sp>
          <p:nvSpPr>
            <p:cNvPr id="17" name="TextBox 17"/>
            <p:cNvSpPr txBox="1"/>
            <p:nvPr/>
          </p:nvSpPr>
          <p:spPr>
            <a:xfrm>
              <a:off x="0" y="-57150"/>
              <a:ext cx="8374539" cy="774107"/>
            </a:xfrm>
            <a:prstGeom prst="rect">
              <a:avLst/>
            </a:prstGeom>
          </p:spPr>
          <p:txBody>
            <a:bodyPr lIns="0" tIns="0" rIns="0" bIns="0" rtlCol="0" anchor="t"/>
            <a:lstStyle/>
            <a:p>
              <a:pPr algn="ctr">
                <a:lnSpc>
                  <a:spcPts val="4485"/>
                </a:lnSpc>
              </a:pPr>
              <a:r>
                <a:rPr lang="en-US" sz="3204" b="1">
                  <a:solidFill>
                    <a:srgbClr val="000000"/>
                  </a:solidFill>
                  <a:latin typeface="Canva Sans Bold"/>
                  <a:ea typeface="Canva Sans Bold"/>
                  <a:cs typeface="Canva Sans Bold"/>
                  <a:sym typeface="Canva Sans Bold"/>
                </a:rPr>
                <a:t>Hardware Requirements</a:t>
              </a:r>
            </a:p>
          </p:txBody>
        </p:sp>
      </p:grpSp>
      <p:grpSp>
        <p:nvGrpSpPr>
          <p:cNvPr id="18" name="Group 18"/>
          <p:cNvGrpSpPr/>
          <p:nvPr/>
        </p:nvGrpSpPr>
        <p:grpSpPr>
          <a:xfrm>
            <a:off x="705734" y="5434224"/>
            <a:ext cx="6280904" cy="1526540"/>
            <a:chOff x="0" y="0"/>
            <a:chExt cx="8374539" cy="2035387"/>
          </a:xfrm>
        </p:grpSpPr>
        <p:sp>
          <p:nvSpPr>
            <p:cNvPr id="19" name="Freeform 19"/>
            <p:cNvSpPr/>
            <p:nvPr/>
          </p:nvSpPr>
          <p:spPr>
            <a:xfrm>
              <a:off x="0" y="0"/>
              <a:ext cx="8374538" cy="2035387"/>
            </a:xfrm>
            <a:custGeom>
              <a:avLst/>
              <a:gdLst/>
              <a:ahLst/>
              <a:cxnLst/>
              <a:rect l="l" t="t" r="r" b="b"/>
              <a:pathLst>
                <a:path w="8374538" h="2035387">
                  <a:moveTo>
                    <a:pt x="0" y="0"/>
                  </a:moveTo>
                  <a:lnTo>
                    <a:pt x="8374538" y="0"/>
                  </a:lnTo>
                  <a:lnTo>
                    <a:pt x="8374538" y="2035387"/>
                  </a:lnTo>
                  <a:lnTo>
                    <a:pt x="0" y="2035387"/>
                  </a:lnTo>
                  <a:close/>
                </a:path>
              </a:pathLst>
            </a:custGeom>
            <a:solidFill>
              <a:srgbClr val="000000">
                <a:alpha val="0"/>
              </a:srgbClr>
            </a:solidFill>
          </p:spPr>
        </p:sp>
        <p:sp>
          <p:nvSpPr>
            <p:cNvPr id="20" name="TextBox 20"/>
            <p:cNvSpPr txBox="1"/>
            <p:nvPr/>
          </p:nvSpPr>
          <p:spPr>
            <a:xfrm>
              <a:off x="0" y="-57150"/>
              <a:ext cx="8374539" cy="2092537"/>
            </a:xfrm>
            <a:prstGeom prst="rect">
              <a:avLst/>
            </a:prstGeom>
          </p:spPr>
          <p:txBody>
            <a:bodyPr lIns="0" tIns="0" rIns="0" bIns="0" rtlCol="0" anchor="t"/>
            <a:lstStyle/>
            <a:p>
              <a:pPr algn="l">
                <a:lnSpc>
                  <a:spcPts val="4059"/>
                </a:lnSpc>
              </a:pPr>
              <a:r>
                <a:rPr lang="en-US" sz="2900">
                  <a:solidFill>
                    <a:srgbClr val="000000"/>
                  </a:solidFill>
                  <a:latin typeface="Canva Sans"/>
                  <a:ea typeface="Canva Sans"/>
                  <a:cs typeface="Canva Sans"/>
                  <a:sym typeface="Canva Sans"/>
                </a:rPr>
                <a:t>Memory (RAM): Minimum 8GB (Recommended: 16GB or higher for better performance)</a:t>
              </a:r>
            </a:p>
          </p:txBody>
        </p:sp>
      </p:grpSp>
      <p:grpSp>
        <p:nvGrpSpPr>
          <p:cNvPr id="21" name="Group 21"/>
          <p:cNvGrpSpPr/>
          <p:nvPr/>
        </p:nvGrpSpPr>
        <p:grpSpPr>
          <a:xfrm>
            <a:off x="9515331" y="2936134"/>
            <a:ext cx="6280904" cy="2555240"/>
            <a:chOff x="0" y="0"/>
            <a:chExt cx="8374539" cy="3406987"/>
          </a:xfrm>
        </p:grpSpPr>
        <p:sp>
          <p:nvSpPr>
            <p:cNvPr id="22" name="Freeform 22"/>
            <p:cNvSpPr/>
            <p:nvPr/>
          </p:nvSpPr>
          <p:spPr>
            <a:xfrm>
              <a:off x="0" y="0"/>
              <a:ext cx="8374538" cy="3406987"/>
            </a:xfrm>
            <a:custGeom>
              <a:avLst/>
              <a:gdLst/>
              <a:ahLst/>
              <a:cxnLst/>
              <a:rect l="l" t="t" r="r" b="b"/>
              <a:pathLst>
                <a:path w="8374538" h="3406987">
                  <a:moveTo>
                    <a:pt x="0" y="0"/>
                  </a:moveTo>
                  <a:lnTo>
                    <a:pt x="8374538" y="0"/>
                  </a:lnTo>
                  <a:lnTo>
                    <a:pt x="8374538" y="3406987"/>
                  </a:lnTo>
                  <a:lnTo>
                    <a:pt x="0" y="3406987"/>
                  </a:lnTo>
                  <a:close/>
                </a:path>
              </a:pathLst>
            </a:custGeom>
            <a:solidFill>
              <a:srgbClr val="000000">
                <a:alpha val="0"/>
              </a:srgbClr>
            </a:solidFill>
          </p:spPr>
        </p:sp>
        <p:sp>
          <p:nvSpPr>
            <p:cNvPr id="23" name="TextBox 23"/>
            <p:cNvSpPr txBox="1"/>
            <p:nvPr/>
          </p:nvSpPr>
          <p:spPr>
            <a:xfrm>
              <a:off x="0" y="-57150"/>
              <a:ext cx="8374539" cy="3464137"/>
            </a:xfrm>
            <a:prstGeom prst="rect">
              <a:avLst/>
            </a:prstGeom>
          </p:spPr>
          <p:txBody>
            <a:bodyPr lIns="0" tIns="0" rIns="0" bIns="0" rtlCol="0" anchor="t"/>
            <a:lstStyle/>
            <a:p>
              <a:pPr algn="l">
                <a:lnSpc>
                  <a:spcPts val="4059"/>
                </a:lnSpc>
              </a:pPr>
              <a:r>
                <a:rPr lang="en-US" sz="2900">
                  <a:solidFill>
                    <a:srgbClr val="000000"/>
                  </a:solidFill>
                  <a:latin typeface="Canva Sans"/>
                  <a:ea typeface="Canva Sans"/>
                  <a:cs typeface="Canva Sans"/>
                  <a:sym typeface="Canva Sans"/>
                </a:rPr>
                <a:t>Operating System:</a:t>
              </a:r>
            </a:p>
            <a:p>
              <a:pPr algn="l">
                <a:lnSpc>
                  <a:spcPts val="4059"/>
                </a:lnSpc>
              </a:pPr>
              <a:r>
                <a:rPr lang="en-US" sz="2900">
                  <a:solidFill>
                    <a:srgbClr val="000000"/>
                  </a:solidFill>
                  <a:latin typeface="Canva Sans"/>
                  <a:ea typeface="Canva Sans"/>
                  <a:cs typeface="Canva Sans"/>
                  <a:sym typeface="Canva Sans"/>
                </a:rPr>
                <a:t>Windows 10/11 (64-bit)</a:t>
              </a:r>
            </a:p>
            <a:p>
              <a:pPr algn="l">
                <a:lnSpc>
                  <a:spcPts val="4059"/>
                </a:lnSpc>
              </a:pPr>
              <a:r>
                <a:rPr lang="en-US" sz="2900">
                  <a:solidFill>
                    <a:srgbClr val="000000"/>
                  </a:solidFill>
                  <a:latin typeface="Canva Sans"/>
                  <a:ea typeface="Canva Sans"/>
                  <a:cs typeface="Canva Sans"/>
                  <a:sym typeface="Canva Sans"/>
                </a:rPr>
                <a:t>macOS (10.15 Catalina or later)</a:t>
              </a:r>
            </a:p>
            <a:p>
              <a:pPr algn="l">
                <a:lnSpc>
                  <a:spcPts val="4059"/>
                </a:lnSpc>
              </a:pPr>
              <a:r>
                <a:rPr lang="en-US" sz="2900">
                  <a:solidFill>
                    <a:srgbClr val="000000"/>
                  </a:solidFill>
                  <a:latin typeface="Canva Sans"/>
                  <a:ea typeface="Canva Sans"/>
                  <a:cs typeface="Canva Sans"/>
                  <a:sym typeface="Canva Sans"/>
                </a:rPr>
                <a:t>Linux (Ubuntu 18.04 or later)</a:t>
              </a:r>
            </a:p>
            <a:p>
              <a:pPr algn="ctr">
                <a:lnSpc>
                  <a:spcPts val="4059"/>
                </a:lnSpc>
              </a:pPr>
              <a:endParaRPr lang="en-US" sz="2900">
                <a:solidFill>
                  <a:srgbClr val="000000"/>
                </a:solidFill>
                <a:latin typeface="Canva Sans"/>
                <a:ea typeface="Canva Sans"/>
                <a:cs typeface="Canva Sans"/>
                <a:sym typeface="Canva Sans"/>
              </a:endParaRPr>
            </a:p>
          </p:txBody>
        </p:sp>
      </p:grpSp>
      <p:grpSp>
        <p:nvGrpSpPr>
          <p:cNvPr id="24" name="Group 24"/>
          <p:cNvGrpSpPr/>
          <p:nvPr/>
        </p:nvGrpSpPr>
        <p:grpSpPr>
          <a:xfrm>
            <a:off x="9515331" y="5784840"/>
            <a:ext cx="6280904" cy="497840"/>
            <a:chOff x="0" y="0"/>
            <a:chExt cx="8374539" cy="663787"/>
          </a:xfrm>
        </p:grpSpPr>
        <p:sp>
          <p:nvSpPr>
            <p:cNvPr id="25" name="Freeform 25"/>
            <p:cNvSpPr/>
            <p:nvPr/>
          </p:nvSpPr>
          <p:spPr>
            <a:xfrm>
              <a:off x="0" y="0"/>
              <a:ext cx="8374538" cy="663787"/>
            </a:xfrm>
            <a:custGeom>
              <a:avLst/>
              <a:gdLst/>
              <a:ahLst/>
              <a:cxnLst/>
              <a:rect l="l" t="t" r="r" b="b"/>
              <a:pathLst>
                <a:path w="8374538" h="663787">
                  <a:moveTo>
                    <a:pt x="0" y="0"/>
                  </a:moveTo>
                  <a:lnTo>
                    <a:pt x="8374538" y="0"/>
                  </a:lnTo>
                  <a:lnTo>
                    <a:pt x="8374538" y="663787"/>
                  </a:lnTo>
                  <a:lnTo>
                    <a:pt x="0" y="663787"/>
                  </a:lnTo>
                  <a:close/>
                </a:path>
              </a:pathLst>
            </a:custGeom>
            <a:solidFill>
              <a:srgbClr val="000000">
                <a:alpha val="0"/>
              </a:srgbClr>
            </a:solidFill>
          </p:spPr>
        </p:sp>
        <p:sp>
          <p:nvSpPr>
            <p:cNvPr id="26" name="TextBox 26"/>
            <p:cNvSpPr txBox="1"/>
            <p:nvPr/>
          </p:nvSpPr>
          <p:spPr>
            <a:xfrm>
              <a:off x="0" y="-57150"/>
              <a:ext cx="8374539" cy="720937"/>
            </a:xfrm>
            <a:prstGeom prst="rect">
              <a:avLst/>
            </a:prstGeom>
          </p:spPr>
          <p:txBody>
            <a:bodyPr lIns="0" tIns="0" rIns="0" bIns="0" rtlCol="0" anchor="t"/>
            <a:lstStyle/>
            <a:p>
              <a:pPr algn="l">
                <a:lnSpc>
                  <a:spcPts val="4059"/>
                </a:lnSpc>
              </a:pPr>
              <a:r>
                <a:rPr lang="en-US" sz="2900">
                  <a:solidFill>
                    <a:srgbClr val="000000"/>
                  </a:solidFill>
                  <a:latin typeface="Canva Sans"/>
                  <a:ea typeface="Canva Sans"/>
                  <a:cs typeface="Canva Sans"/>
                  <a:sym typeface="Canva Sans"/>
                </a:rPr>
                <a:t>Python Version: Python 3.7 or later</a:t>
              </a:r>
            </a:p>
          </p:txBody>
        </p:sp>
      </p:grpSp>
      <p:grpSp>
        <p:nvGrpSpPr>
          <p:cNvPr id="27" name="Group 27"/>
          <p:cNvGrpSpPr/>
          <p:nvPr/>
        </p:nvGrpSpPr>
        <p:grpSpPr>
          <a:xfrm>
            <a:off x="8864460" y="7367461"/>
            <a:ext cx="6280904" cy="497840"/>
            <a:chOff x="0" y="0"/>
            <a:chExt cx="8374539" cy="663787"/>
          </a:xfrm>
        </p:grpSpPr>
        <p:sp>
          <p:nvSpPr>
            <p:cNvPr id="28" name="Freeform 28"/>
            <p:cNvSpPr/>
            <p:nvPr/>
          </p:nvSpPr>
          <p:spPr>
            <a:xfrm>
              <a:off x="0" y="0"/>
              <a:ext cx="8374538" cy="663787"/>
            </a:xfrm>
            <a:custGeom>
              <a:avLst/>
              <a:gdLst/>
              <a:ahLst/>
              <a:cxnLst/>
              <a:rect l="l" t="t" r="r" b="b"/>
              <a:pathLst>
                <a:path w="8374538" h="663787">
                  <a:moveTo>
                    <a:pt x="0" y="0"/>
                  </a:moveTo>
                  <a:lnTo>
                    <a:pt x="8374538" y="0"/>
                  </a:lnTo>
                  <a:lnTo>
                    <a:pt x="8374538" y="663787"/>
                  </a:lnTo>
                  <a:lnTo>
                    <a:pt x="0" y="663787"/>
                  </a:lnTo>
                  <a:close/>
                </a:path>
              </a:pathLst>
            </a:custGeom>
            <a:solidFill>
              <a:srgbClr val="000000">
                <a:alpha val="0"/>
              </a:srgbClr>
            </a:solidFill>
          </p:spPr>
        </p:sp>
        <p:sp>
          <p:nvSpPr>
            <p:cNvPr id="29" name="TextBox 29"/>
            <p:cNvSpPr txBox="1"/>
            <p:nvPr/>
          </p:nvSpPr>
          <p:spPr>
            <a:xfrm>
              <a:off x="0" y="-57150"/>
              <a:ext cx="8374539" cy="720937"/>
            </a:xfrm>
            <a:prstGeom prst="rect">
              <a:avLst/>
            </a:prstGeom>
          </p:spPr>
          <p:txBody>
            <a:bodyPr lIns="0" tIns="0" rIns="0" bIns="0" rtlCol="0" anchor="t"/>
            <a:lstStyle/>
            <a:p>
              <a:pPr algn="ctr">
                <a:lnSpc>
                  <a:spcPts val="4059"/>
                </a:lnSpc>
              </a:pPr>
              <a:r>
                <a:rPr lang="en-US" sz="2900">
                  <a:solidFill>
                    <a:srgbClr val="000000"/>
                  </a:solidFill>
                  <a:latin typeface="Canva Sans"/>
                  <a:ea typeface="Canva Sans"/>
                  <a:cs typeface="Canva Sans"/>
                  <a:sym typeface="Canva Sans"/>
                </a:rPr>
                <a:t>Required Python Libraries </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3862" y="2940271"/>
            <a:ext cx="14307311" cy="5198166"/>
            <a:chOff x="0" y="0"/>
            <a:chExt cx="19076415" cy="6930888"/>
          </a:xfrm>
        </p:grpSpPr>
        <p:sp>
          <p:nvSpPr>
            <p:cNvPr id="3" name="Freeform 3"/>
            <p:cNvSpPr/>
            <p:nvPr/>
          </p:nvSpPr>
          <p:spPr>
            <a:xfrm>
              <a:off x="0" y="0"/>
              <a:ext cx="19076415" cy="6930898"/>
            </a:xfrm>
            <a:custGeom>
              <a:avLst/>
              <a:gdLst/>
              <a:ahLst/>
              <a:cxnLst/>
              <a:rect l="l" t="t" r="r" b="b"/>
              <a:pathLst>
                <a:path w="19076415" h="6930898">
                  <a:moveTo>
                    <a:pt x="0" y="0"/>
                  </a:moveTo>
                  <a:lnTo>
                    <a:pt x="19076415" y="0"/>
                  </a:lnTo>
                  <a:lnTo>
                    <a:pt x="19076415" y="6930898"/>
                  </a:lnTo>
                  <a:lnTo>
                    <a:pt x="0" y="6930898"/>
                  </a:lnTo>
                  <a:lnTo>
                    <a:pt x="0" y="0"/>
                  </a:lnTo>
                  <a:close/>
                </a:path>
              </a:pathLst>
            </a:custGeom>
            <a:blipFill>
              <a:blip r:embed="rId2"/>
              <a:stretch>
                <a:fillRect t="-343" b="-343"/>
              </a:stretch>
            </a:blipFill>
          </p:spPr>
        </p:sp>
      </p:grpSp>
      <p:grpSp>
        <p:nvGrpSpPr>
          <p:cNvPr id="4" name="Group 4"/>
          <p:cNvGrpSpPr/>
          <p:nvPr/>
        </p:nvGrpSpPr>
        <p:grpSpPr>
          <a:xfrm>
            <a:off x="7059117" y="275861"/>
            <a:ext cx="3046363" cy="537718"/>
            <a:chOff x="0" y="0"/>
            <a:chExt cx="4061817" cy="716957"/>
          </a:xfrm>
        </p:grpSpPr>
        <p:sp>
          <p:nvSpPr>
            <p:cNvPr id="5" name="Freeform 5"/>
            <p:cNvSpPr/>
            <p:nvPr/>
          </p:nvSpPr>
          <p:spPr>
            <a:xfrm>
              <a:off x="0" y="0"/>
              <a:ext cx="4061817" cy="716957"/>
            </a:xfrm>
            <a:custGeom>
              <a:avLst/>
              <a:gdLst/>
              <a:ahLst/>
              <a:cxnLst/>
              <a:rect l="l" t="t" r="r" b="b"/>
              <a:pathLst>
                <a:path w="4061817" h="716957">
                  <a:moveTo>
                    <a:pt x="0" y="0"/>
                  </a:moveTo>
                  <a:lnTo>
                    <a:pt x="4061817" y="0"/>
                  </a:lnTo>
                  <a:lnTo>
                    <a:pt x="4061817" y="716957"/>
                  </a:lnTo>
                  <a:lnTo>
                    <a:pt x="0" y="716957"/>
                  </a:lnTo>
                  <a:close/>
                </a:path>
              </a:pathLst>
            </a:custGeom>
            <a:solidFill>
              <a:srgbClr val="000000">
                <a:alpha val="0"/>
              </a:srgbClr>
            </a:solidFill>
          </p:spPr>
        </p:sp>
        <p:sp>
          <p:nvSpPr>
            <p:cNvPr id="6" name="TextBox 6"/>
            <p:cNvSpPr txBox="1"/>
            <p:nvPr/>
          </p:nvSpPr>
          <p:spPr>
            <a:xfrm>
              <a:off x="0" y="-57150"/>
              <a:ext cx="4061817" cy="774107"/>
            </a:xfrm>
            <a:prstGeom prst="rect">
              <a:avLst/>
            </a:prstGeom>
          </p:spPr>
          <p:txBody>
            <a:bodyPr lIns="0" tIns="0" rIns="0" bIns="0" rtlCol="0" anchor="t"/>
            <a:lstStyle/>
            <a:p>
              <a:pPr algn="ctr">
                <a:lnSpc>
                  <a:spcPts val="4485"/>
                </a:lnSpc>
              </a:pPr>
              <a:r>
                <a:rPr lang="en-US" sz="3204" b="1" dirty="0">
                  <a:solidFill>
                    <a:schemeClr val="tx2"/>
                  </a:solidFill>
                  <a:latin typeface="Canva Sans Bold"/>
                  <a:ea typeface="Canva Sans Bold"/>
                  <a:cs typeface="Canva Sans Bold"/>
                  <a:sym typeface="Canva Sans Bold"/>
                </a:rPr>
                <a:t>Dataset Details</a:t>
              </a:r>
            </a:p>
          </p:txBody>
        </p:sp>
      </p:grpSp>
      <p:grpSp>
        <p:nvGrpSpPr>
          <p:cNvPr id="7" name="Group 7"/>
          <p:cNvGrpSpPr/>
          <p:nvPr/>
        </p:nvGrpSpPr>
        <p:grpSpPr>
          <a:xfrm>
            <a:off x="189607" y="2012028"/>
            <a:ext cx="2896046" cy="537718"/>
            <a:chOff x="0" y="0"/>
            <a:chExt cx="3861395" cy="716957"/>
          </a:xfrm>
        </p:grpSpPr>
        <p:sp>
          <p:nvSpPr>
            <p:cNvPr id="8" name="Freeform 8"/>
            <p:cNvSpPr/>
            <p:nvPr/>
          </p:nvSpPr>
          <p:spPr>
            <a:xfrm>
              <a:off x="0" y="0"/>
              <a:ext cx="3861395" cy="716957"/>
            </a:xfrm>
            <a:custGeom>
              <a:avLst/>
              <a:gdLst/>
              <a:ahLst/>
              <a:cxnLst/>
              <a:rect l="l" t="t" r="r" b="b"/>
              <a:pathLst>
                <a:path w="3861395" h="716957">
                  <a:moveTo>
                    <a:pt x="0" y="0"/>
                  </a:moveTo>
                  <a:lnTo>
                    <a:pt x="3861395" y="0"/>
                  </a:lnTo>
                  <a:lnTo>
                    <a:pt x="3861395" y="716957"/>
                  </a:lnTo>
                  <a:lnTo>
                    <a:pt x="0" y="716957"/>
                  </a:lnTo>
                  <a:close/>
                </a:path>
              </a:pathLst>
            </a:custGeom>
            <a:solidFill>
              <a:srgbClr val="000000">
                <a:alpha val="0"/>
              </a:srgbClr>
            </a:solidFill>
          </p:spPr>
        </p:sp>
        <p:sp>
          <p:nvSpPr>
            <p:cNvPr id="9" name="TextBox 9"/>
            <p:cNvSpPr txBox="1"/>
            <p:nvPr/>
          </p:nvSpPr>
          <p:spPr>
            <a:xfrm>
              <a:off x="0" y="-57150"/>
              <a:ext cx="3861395" cy="774107"/>
            </a:xfrm>
            <a:prstGeom prst="rect">
              <a:avLst/>
            </a:prstGeom>
          </p:spPr>
          <p:txBody>
            <a:bodyPr lIns="0" tIns="0" rIns="0" bIns="0" rtlCol="0" anchor="t"/>
            <a:lstStyle/>
            <a:p>
              <a:pPr algn="ctr">
                <a:lnSpc>
                  <a:spcPts val="4485"/>
                </a:lnSpc>
              </a:pPr>
              <a:r>
                <a:rPr lang="en-US" sz="3204">
                  <a:solidFill>
                    <a:srgbClr val="000000"/>
                  </a:solidFill>
                  <a:latin typeface="Canva Sans"/>
                  <a:ea typeface="Canva Sans"/>
                  <a:cs typeface="Canva Sans"/>
                  <a:sym typeface="Canva Sans"/>
                </a:rPr>
                <a:t>Dataset Fields:</a:t>
              </a:r>
            </a:p>
          </p:txBody>
        </p:sp>
      </p:grpSp>
      <p:grpSp>
        <p:nvGrpSpPr>
          <p:cNvPr id="10" name="Group 10"/>
          <p:cNvGrpSpPr/>
          <p:nvPr/>
        </p:nvGrpSpPr>
        <p:grpSpPr>
          <a:xfrm>
            <a:off x="189607" y="1143945"/>
            <a:ext cx="18098393" cy="627769"/>
            <a:chOff x="0" y="0"/>
            <a:chExt cx="24131191" cy="837025"/>
          </a:xfrm>
        </p:grpSpPr>
        <p:sp>
          <p:nvSpPr>
            <p:cNvPr id="11" name="Freeform 11"/>
            <p:cNvSpPr/>
            <p:nvPr/>
          </p:nvSpPr>
          <p:spPr>
            <a:xfrm>
              <a:off x="0" y="0"/>
              <a:ext cx="24131191" cy="837025"/>
            </a:xfrm>
            <a:custGeom>
              <a:avLst/>
              <a:gdLst/>
              <a:ahLst/>
              <a:cxnLst/>
              <a:rect l="l" t="t" r="r" b="b"/>
              <a:pathLst>
                <a:path w="24131191" h="837025">
                  <a:moveTo>
                    <a:pt x="0" y="0"/>
                  </a:moveTo>
                  <a:lnTo>
                    <a:pt x="24131191" y="0"/>
                  </a:lnTo>
                  <a:lnTo>
                    <a:pt x="24131191" y="837025"/>
                  </a:lnTo>
                  <a:lnTo>
                    <a:pt x="0" y="837025"/>
                  </a:lnTo>
                  <a:close/>
                </a:path>
              </a:pathLst>
            </a:custGeom>
            <a:solidFill>
              <a:srgbClr val="000000">
                <a:alpha val="0"/>
              </a:srgbClr>
            </a:solidFill>
          </p:spPr>
        </p:sp>
        <p:sp>
          <p:nvSpPr>
            <p:cNvPr id="12" name="TextBox 12"/>
            <p:cNvSpPr txBox="1"/>
            <p:nvPr/>
          </p:nvSpPr>
          <p:spPr>
            <a:xfrm>
              <a:off x="0" y="-57150"/>
              <a:ext cx="24131191" cy="894175"/>
            </a:xfrm>
            <a:prstGeom prst="rect">
              <a:avLst/>
            </a:prstGeom>
          </p:spPr>
          <p:txBody>
            <a:bodyPr lIns="0" tIns="0" rIns="0" bIns="0" rtlCol="0" anchor="t"/>
            <a:lstStyle/>
            <a:p>
              <a:pPr algn="l">
                <a:lnSpc>
                  <a:spcPts val="4485"/>
                </a:lnSpc>
              </a:pPr>
              <a:r>
                <a:rPr lang="en-US" sz="3204">
                  <a:solidFill>
                    <a:srgbClr val="000000"/>
                  </a:solidFill>
                  <a:latin typeface="Canva Sans"/>
                  <a:ea typeface="Canva Sans"/>
                  <a:cs typeface="Canva Sans"/>
                  <a:sym typeface="Canva Sans"/>
                </a:rPr>
                <a:t>Dataset Link:https://www.kaggle.com/code/mustafacicek/yfinance-get-your-own-stock-data</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78712" y="771054"/>
            <a:ext cx="13179075" cy="9515946"/>
          </a:xfrm>
          <a:custGeom>
            <a:avLst/>
            <a:gdLst/>
            <a:ahLst/>
            <a:cxnLst/>
            <a:rect l="l" t="t" r="r" b="b"/>
            <a:pathLst>
              <a:path w="13179075" h="9258300">
                <a:moveTo>
                  <a:pt x="0" y="0"/>
                </a:moveTo>
                <a:lnTo>
                  <a:pt x="13179075" y="0"/>
                </a:lnTo>
                <a:lnTo>
                  <a:pt x="13179075" y="9258300"/>
                </a:lnTo>
                <a:lnTo>
                  <a:pt x="0" y="9258300"/>
                </a:lnTo>
                <a:lnTo>
                  <a:pt x="0" y="0"/>
                </a:lnTo>
                <a:close/>
              </a:path>
            </a:pathLst>
          </a:custGeom>
          <a:blipFill>
            <a:blip r:embed="rId2"/>
            <a:stretch>
              <a:fillRect/>
            </a:stretch>
          </a:blipFill>
        </p:spPr>
      </p:sp>
      <p:sp>
        <p:nvSpPr>
          <p:cNvPr id="3" name="TextBox 3"/>
          <p:cNvSpPr txBox="1"/>
          <p:nvPr/>
        </p:nvSpPr>
        <p:spPr>
          <a:xfrm>
            <a:off x="5907091" y="233284"/>
            <a:ext cx="5922318" cy="537770"/>
          </a:xfrm>
          <a:prstGeom prst="rect">
            <a:avLst/>
          </a:prstGeom>
        </p:spPr>
        <p:txBody>
          <a:bodyPr lIns="0" tIns="0" rIns="0" bIns="0" rtlCol="0" anchor="t">
            <a:spAutoFit/>
          </a:bodyPr>
          <a:lstStyle/>
          <a:p>
            <a:pPr algn="ctr">
              <a:lnSpc>
                <a:spcPts val="4479"/>
              </a:lnSpc>
              <a:spcBef>
                <a:spcPct val="0"/>
              </a:spcBef>
            </a:pPr>
            <a:r>
              <a:rPr lang="en-US" sz="3198" b="1" dirty="0">
                <a:solidFill>
                  <a:schemeClr val="tx2"/>
                </a:solidFill>
                <a:latin typeface="Canva Sans Bold"/>
                <a:ea typeface="Canva Sans Bold"/>
                <a:cs typeface="Canva Sans Bold"/>
                <a:sym typeface="Canva Sans Bold"/>
              </a:rPr>
              <a:t>Module Connectivity Diagram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33145" y="2118904"/>
            <a:ext cx="14482707" cy="7436563"/>
            <a:chOff x="0" y="0"/>
            <a:chExt cx="19310276" cy="9915417"/>
          </a:xfrm>
        </p:grpSpPr>
        <p:sp>
          <p:nvSpPr>
            <p:cNvPr id="3" name="Freeform 3"/>
            <p:cNvSpPr/>
            <p:nvPr/>
          </p:nvSpPr>
          <p:spPr>
            <a:xfrm>
              <a:off x="0" y="0"/>
              <a:ext cx="19310223" cy="9915398"/>
            </a:xfrm>
            <a:custGeom>
              <a:avLst/>
              <a:gdLst/>
              <a:ahLst/>
              <a:cxnLst/>
              <a:rect l="l" t="t" r="r" b="b"/>
              <a:pathLst>
                <a:path w="19310223" h="9915398">
                  <a:moveTo>
                    <a:pt x="0" y="0"/>
                  </a:moveTo>
                  <a:lnTo>
                    <a:pt x="19310223" y="0"/>
                  </a:lnTo>
                  <a:lnTo>
                    <a:pt x="19310223" y="9915398"/>
                  </a:lnTo>
                  <a:lnTo>
                    <a:pt x="0" y="9915398"/>
                  </a:lnTo>
                  <a:lnTo>
                    <a:pt x="0" y="0"/>
                  </a:lnTo>
                  <a:close/>
                </a:path>
              </a:pathLst>
            </a:custGeom>
            <a:blipFill>
              <a:blip r:embed="rId2"/>
              <a:stretch>
                <a:fillRect/>
              </a:stretch>
            </a:blipFill>
          </p:spPr>
        </p:sp>
      </p:grpSp>
      <p:grpSp>
        <p:nvGrpSpPr>
          <p:cNvPr id="4" name="Group 4"/>
          <p:cNvGrpSpPr/>
          <p:nvPr/>
        </p:nvGrpSpPr>
        <p:grpSpPr>
          <a:xfrm>
            <a:off x="5157504" y="723900"/>
            <a:ext cx="7633988" cy="762000"/>
            <a:chOff x="0" y="0"/>
            <a:chExt cx="10178651" cy="1016000"/>
          </a:xfrm>
        </p:grpSpPr>
        <p:sp>
          <p:nvSpPr>
            <p:cNvPr id="5" name="Freeform 5"/>
            <p:cNvSpPr/>
            <p:nvPr/>
          </p:nvSpPr>
          <p:spPr>
            <a:xfrm>
              <a:off x="0" y="0"/>
              <a:ext cx="10178651" cy="1016000"/>
            </a:xfrm>
            <a:custGeom>
              <a:avLst/>
              <a:gdLst/>
              <a:ahLst/>
              <a:cxnLst/>
              <a:rect l="l" t="t" r="r" b="b"/>
              <a:pathLst>
                <a:path w="10178651" h="1016000">
                  <a:moveTo>
                    <a:pt x="0" y="0"/>
                  </a:moveTo>
                  <a:lnTo>
                    <a:pt x="10178651" y="0"/>
                  </a:lnTo>
                  <a:lnTo>
                    <a:pt x="10178651" y="1016000"/>
                  </a:lnTo>
                  <a:lnTo>
                    <a:pt x="0" y="1016000"/>
                  </a:lnTo>
                  <a:close/>
                </a:path>
              </a:pathLst>
            </a:custGeom>
            <a:solidFill>
              <a:srgbClr val="000000">
                <a:alpha val="0"/>
              </a:srgbClr>
            </a:solidFill>
          </p:spPr>
        </p:sp>
        <p:sp>
          <p:nvSpPr>
            <p:cNvPr id="6" name="TextBox 6"/>
            <p:cNvSpPr txBox="1"/>
            <p:nvPr/>
          </p:nvSpPr>
          <p:spPr>
            <a:xfrm>
              <a:off x="0" y="-76200"/>
              <a:ext cx="10178651" cy="1092200"/>
            </a:xfrm>
            <a:prstGeom prst="rect">
              <a:avLst/>
            </a:prstGeom>
          </p:spPr>
          <p:txBody>
            <a:bodyPr lIns="0" tIns="0" rIns="0" bIns="0" rtlCol="0" anchor="t"/>
            <a:lstStyle/>
            <a:p>
              <a:pPr algn="ctr">
                <a:lnSpc>
                  <a:spcPts val="6298"/>
                </a:lnSpc>
              </a:pPr>
              <a:r>
                <a:rPr lang="en-US" sz="4500" b="1">
                  <a:solidFill>
                    <a:srgbClr val="1F497D"/>
                  </a:solidFill>
                  <a:latin typeface="Canva Sans Bold"/>
                  <a:ea typeface="Canva Sans Bold"/>
                  <a:cs typeface="Canva Sans Bold"/>
                  <a:sym typeface="Canva Sans Bold"/>
                </a:rPr>
                <a:t>Level 0 DataFlow Diagram</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26005" y="290593"/>
            <a:ext cx="7861176" cy="762000"/>
            <a:chOff x="0" y="0"/>
            <a:chExt cx="10481568" cy="1016000"/>
          </a:xfrm>
        </p:grpSpPr>
        <p:sp>
          <p:nvSpPr>
            <p:cNvPr id="3" name="Freeform 3"/>
            <p:cNvSpPr/>
            <p:nvPr/>
          </p:nvSpPr>
          <p:spPr>
            <a:xfrm>
              <a:off x="0" y="0"/>
              <a:ext cx="10481568" cy="1016000"/>
            </a:xfrm>
            <a:custGeom>
              <a:avLst/>
              <a:gdLst/>
              <a:ahLst/>
              <a:cxnLst/>
              <a:rect l="l" t="t" r="r" b="b"/>
              <a:pathLst>
                <a:path w="10481568" h="1016000">
                  <a:moveTo>
                    <a:pt x="0" y="0"/>
                  </a:moveTo>
                  <a:lnTo>
                    <a:pt x="10481568" y="0"/>
                  </a:lnTo>
                  <a:lnTo>
                    <a:pt x="10481568" y="1016000"/>
                  </a:lnTo>
                  <a:lnTo>
                    <a:pt x="0" y="1016000"/>
                  </a:lnTo>
                  <a:close/>
                </a:path>
              </a:pathLst>
            </a:custGeom>
            <a:solidFill>
              <a:srgbClr val="000000">
                <a:alpha val="0"/>
              </a:srgbClr>
            </a:solidFill>
          </p:spPr>
        </p:sp>
        <p:sp>
          <p:nvSpPr>
            <p:cNvPr id="4" name="TextBox 4"/>
            <p:cNvSpPr txBox="1"/>
            <p:nvPr/>
          </p:nvSpPr>
          <p:spPr>
            <a:xfrm>
              <a:off x="0" y="-76200"/>
              <a:ext cx="10481568" cy="1092200"/>
            </a:xfrm>
            <a:prstGeom prst="rect">
              <a:avLst/>
            </a:prstGeom>
          </p:spPr>
          <p:txBody>
            <a:bodyPr lIns="0" tIns="0" rIns="0" bIns="0" rtlCol="0" anchor="t"/>
            <a:lstStyle/>
            <a:p>
              <a:pPr algn="ctr">
                <a:lnSpc>
                  <a:spcPts val="6298"/>
                </a:lnSpc>
              </a:pPr>
              <a:r>
                <a:rPr lang="en-US" sz="4500" b="1">
                  <a:solidFill>
                    <a:srgbClr val="1F497D"/>
                  </a:solidFill>
                  <a:latin typeface="Canva Sans Bold"/>
                  <a:ea typeface="Canva Sans Bold"/>
                  <a:cs typeface="Canva Sans Bold"/>
                  <a:sym typeface="Canva Sans Bold"/>
                </a:rPr>
                <a:t>Level 1 DataFlow Diagram</a:t>
              </a:r>
            </a:p>
          </p:txBody>
        </p:sp>
      </p:grpSp>
      <p:sp>
        <p:nvSpPr>
          <p:cNvPr id="5" name="Freeform 5"/>
          <p:cNvSpPr/>
          <p:nvPr/>
        </p:nvSpPr>
        <p:spPr>
          <a:xfrm>
            <a:off x="825982" y="1714500"/>
            <a:ext cx="16825078" cy="7772400"/>
          </a:xfrm>
          <a:custGeom>
            <a:avLst/>
            <a:gdLst/>
            <a:ahLst/>
            <a:cxnLst/>
            <a:rect l="l" t="t" r="r" b="b"/>
            <a:pathLst>
              <a:path w="16825078" h="7772400">
                <a:moveTo>
                  <a:pt x="0" y="0"/>
                </a:moveTo>
                <a:lnTo>
                  <a:pt x="16825078" y="0"/>
                </a:lnTo>
                <a:lnTo>
                  <a:pt x="16825078" y="7772400"/>
                </a:lnTo>
                <a:lnTo>
                  <a:pt x="0" y="7772400"/>
                </a:lnTo>
                <a:lnTo>
                  <a:pt x="0" y="0"/>
                </a:lnTo>
                <a:close/>
              </a:path>
            </a:pathLst>
          </a:custGeom>
          <a:blipFill>
            <a:blip r:embed="rId2"/>
            <a:stretch>
              <a:fillRect l="-7303" r="-7303"/>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643312" y="4279900"/>
            <a:ext cx="12434888" cy="838819"/>
          </a:xfrm>
          <a:prstGeom prst="rect">
            <a:avLst/>
          </a:prstGeom>
        </p:spPr>
        <p:txBody>
          <a:bodyPr wrap="square" lIns="0" tIns="0" rIns="0" bIns="0" rtlCol="0" anchor="t">
            <a:spAutoFit/>
          </a:bodyPr>
          <a:lstStyle/>
          <a:p>
            <a:pPr algn="ctr">
              <a:lnSpc>
                <a:spcPts val="7000"/>
              </a:lnSpc>
              <a:spcBef>
                <a:spcPct val="0"/>
              </a:spcBef>
            </a:pPr>
            <a:r>
              <a:rPr lang="en-US" sz="5000" b="1" dirty="0">
                <a:solidFill>
                  <a:srgbClr val="000000"/>
                </a:solidFill>
                <a:latin typeface="Canva Sans Bold"/>
                <a:ea typeface="Canva Sans Bold"/>
                <a:cs typeface="Canva Sans Bold"/>
                <a:sym typeface="Canva Sans Bold"/>
              </a:rPr>
              <a:t>Smart Investment Planner using ML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425337" y="263013"/>
            <a:ext cx="9437326" cy="762000"/>
            <a:chOff x="0" y="0"/>
            <a:chExt cx="12583101" cy="1016000"/>
          </a:xfrm>
        </p:grpSpPr>
        <p:sp>
          <p:nvSpPr>
            <p:cNvPr id="3" name="Freeform 3"/>
            <p:cNvSpPr/>
            <p:nvPr/>
          </p:nvSpPr>
          <p:spPr>
            <a:xfrm>
              <a:off x="0" y="0"/>
              <a:ext cx="12583102" cy="1016000"/>
            </a:xfrm>
            <a:custGeom>
              <a:avLst/>
              <a:gdLst/>
              <a:ahLst/>
              <a:cxnLst/>
              <a:rect l="l" t="t" r="r" b="b"/>
              <a:pathLst>
                <a:path w="12583102" h="1016000">
                  <a:moveTo>
                    <a:pt x="0" y="0"/>
                  </a:moveTo>
                  <a:lnTo>
                    <a:pt x="12583102" y="0"/>
                  </a:lnTo>
                  <a:lnTo>
                    <a:pt x="12583102" y="1016000"/>
                  </a:lnTo>
                  <a:lnTo>
                    <a:pt x="0" y="1016000"/>
                  </a:lnTo>
                  <a:close/>
                </a:path>
              </a:pathLst>
            </a:custGeom>
            <a:solidFill>
              <a:srgbClr val="000000">
                <a:alpha val="0"/>
              </a:srgbClr>
            </a:solidFill>
          </p:spPr>
        </p:sp>
        <p:sp>
          <p:nvSpPr>
            <p:cNvPr id="4" name="TextBox 4"/>
            <p:cNvSpPr txBox="1"/>
            <p:nvPr/>
          </p:nvSpPr>
          <p:spPr>
            <a:xfrm>
              <a:off x="0" y="-76200"/>
              <a:ext cx="12583101" cy="1092200"/>
            </a:xfrm>
            <a:prstGeom prst="rect">
              <a:avLst/>
            </a:prstGeom>
          </p:spPr>
          <p:txBody>
            <a:bodyPr lIns="0" tIns="0" rIns="0" bIns="0" rtlCol="0" anchor="t"/>
            <a:lstStyle/>
            <a:p>
              <a:pPr algn="ctr">
                <a:lnSpc>
                  <a:spcPts val="6298"/>
                </a:lnSpc>
              </a:pPr>
              <a:r>
                <a:rPr lang="en-US" sz="4500" b="1">
                  <a:solidFill>
                    <a:srgbClr val="1F497D"/>
                  </a:solidFill>
                  <a:latin typeface="Canva Sans Bold"/>
                  <a:ea typeface="Canva Sans Bold"/>
                  <a:cs typeface="Canva Sans Bold"/>
                  <a:sym typeface="Canva Sans Bold"/>
                </a:rPr>
                <a:t>Use Case Diagram</a:t>
              </a:r>
            </a:p>
          </p:txBody>
        </p:sp>
      </p:grpSp>
      <p:sp>
        <p:nvSpPr>
          <p:cNvPr id="5" name="Freeform 5"/>
          <p:cNvSpPr/>
          <p:nvPr/>
        </p:nvSpPr>
        <p:spPr>
          <a:xfrm>
            <a:off x="4948708" y="1047701"/>
            <a:ext cx="8691092" cy="9094429"/>
          </a:xfrm>
          <a:custGeom>
            <a:avLst/>
            <a:gdLst/>
            <a:ahLst/>
            <a:cxnLst/>
            <a:rect l="l" t="t" r="r" b="b"/>
            <a:pathLst>
              <a:path w="8691092" h="9094429">
                <a:moveTo>
                  <a:pt x="0" y="0"/>
                </a:moveTo>
                <a:lnTo>
                  <a:pt x="8691092" y="0"/>
                </a:lnTo>
                <a:lnTo>
                  <a:pt x="8691092" y="9094429"/>
                </a:lnTo>
                <a:lnTo>
                  <a:pt x="0" y="9094429"/>
                </a:lnTo>
                <a:lnTo>
                  <a:pt x="0" y="0"/>
                </a:lnTo>
                <a:close/>
              </a:path>
            </a:pathLst>
          </a:custGeom>
          <a:blipFill>
            <a:blip r:embed="rId2"/>
            <a:stretch>
              <a:fillRect/>
            </a:stretch>
          </a:blipFill>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33632" y="1219973"/>
            <a:ext cx="17432303" cy="8781523"/>
            <a:chOff x="0" y="0"/>
            <a:chExt cx="23243071" cy="11708697"/>
          </a:xfrm>
        </p:grpSpPr>
        <p:sp>
          <p:nvSpPr>
            <p:cNvPr id="3" name="Freeform 3"/>
            <p:cNvSpPr/>
            <p:nvPr/>
          </p:nvSpPr>
          <p:spPr>
            <a:xfrm>
              <a:off x="0" y="0"/>
              <a:ext cx="23243032" cy="11708638"/>
            </a:xfrm>
            <a:custGeom>
              <a:avLst/>
              <a:gdLst/>
              <a:ahLst/>
              <a:cxnLst/>
              <a:rect l="l" t="t" r="r" b="b"/>
              <a:pathLst>
                <a:path w="23243032" h="11708638">
                  <a:moveTo>
                    <a:pt x="0" y="0"/>
                  </a:moveTo>
                  <a:lnTo>
                    <a:pt x="23243032" y="0"/>
                  </a:lnTo>
                  <a:lnTo>
                    <a:pt x="23243032" y="11708638"/>
                  </a:lnTo>
                  <a:lnTo>
                    <a:pt x="0" y="11708638"/>
                  </a:lnTo>
                  <a:lnTo>
                    <a:pt x="0" y="0"/>
                  </a:lnTo>
                  <a:close/>
                </a:path>
              </a:pathLst>
            </a:custGeom>
            <a:blipFill>
              <a:blip r:embed="rId2"/>
              <a:stretch>
                <a:fillRect t="-82" b="-82"/>
              </a:stretch>
            </a:blipFill>
          </p:spPr>
        </p:sp>
      </p:grpSp>
      <p:grpSp>
        <p:nvGrpSpPr>
          <p:cNvPr id="4" name="Group 4"/>
          <p:cNvGrpSpPr/>
          <p:nvPr/>
        </p:nvGrpSpPr>
        <p:grpSpPr>
          <a:xfrm>
            <a:off x="6417604" y="299023"/>
            <a:ext cx="5452791" cy="679450"/>
            <a:chOff x="0" y="0"/>
            <a:chExt cx="7270388" cy="905933"/>
          </a:xfrm>
        </p:grpSpPr>
        <p:sp>
          <p:nvSpPr>
            <p:cNvPr id="5" name="Freeform 5"/>
            <p:cNvSpPr/>
            <p:nvPr/>
          </p:nvSpPr>
          <p:spPr>
            <a:xfrm>
              <a:off x="0" y="0"/>
              <a:ext cx="7270388" cy="905933"/>
            </a:xfrm>
            <a:custGeom>
              <a:avLst/>
              <a:gdLst/>
              <a:ahLst/>
              <a:cxnLst/>
              <a:rect l="l" t="t" r="r" b="b"/>
              <a:pathLst>
                <a:path w="7270388" h="905933">
                  <a:moveTo>
                    <a:pt x="0" y="0"/>
                  </a:moveTo>
                  <a:lnTo>
                    <a:pt x="7270388" y="0"/>
                  </a:lnTo>
                  <a:lnTo>
                    <a:pt x="7270388" y="905933"/>
                  </a:lnTo>
                  <a:lnTo>
                    <a:pt x="0" y="905933"/>
                  </a:lnTo>
                  <a:close/>
                </a:path>
              </a:pathLst>
            </a:custGeom>
            <a:solidFill>
              <a:srgbClr val="000000">
                <a:alpha val="0"/>
              </a:srgbClr>
            </a:solidFill>
          </p:spPr>
        </p:sp>
        <p:sp>
          <p:nvSpPr>
            <p:cNvPr id="6" name="TextBox 6"/>
            <p:cNvSpPr txBox="1"/>
            <p:nvPr/>
          </p:nvSpPr>
          <p:spPr>
            <a:xfrm>
              <a:off x="0" y="-76200"/>
              <a:ext cx="7270388" cy="982133"/>
            </a:xfrm>
            <a:prstGeom prst="rect">
              <a:avLst/>
            </a:prstGeom>
          </p:spPr>
          <p:txBody>
            <a:bodyPr lIns="0" tIns="0" rIns="0" bIns="0" rtlCol="0" anchor="t"/>
            <a:lstStyle/>
            <a:p>
              <a:pPr algn="ctr">
                <a:lnSpc>
                  <a:spcPts val="5598"/>
                </a:lnSpc>
              </a:pPr>
              <a:r>
                <a:rPr lang="en-US" sz="3999" b="1">
                  <a:solidFill>
                    <a:srgbClr val="1F497D"/>
                  </a:solidFill>
                  <a:latin typeface="Canva Sans Bold"/>
                  <a:ea typeface="Canva Sans Bold"/>
                  <a:cs typeface="Canva Sans Bold"/>
                  <a:sym typeface="Canva Sans Bold"/>
                </a:rPr>
                <a:t>Class Diagram</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72530" y="514350"/>
            <a:ext cx="4585269" cy="514350"/>
            <a:chOff x="0" y="0"/>
            <a:chExt cx="6113692" cy="685800"/>
          </a:xfrm>
        </p:grpSpPr>
        <p:sp>
          <p:nvSpPr>
            <p:cNvPr id="3" name="Freeform 3"/>
            <p:cNvSpPr/>
            <p:nvPr/>
          </p:nvSpPr>
          <p:spPr>
            <a:xfrm>
              <a:off x="0" y="0"/>
              <a:ext cx="6113692" cy="685800"/>
            </a:xfrm>
            <a:custGeom>
              <a:avLst/>
              <a:gdLst/>
              <a:ahLst/>
              <a:cxnLst/>
              <a:rect l="l" t="t" r="r" b="b"/>
              <a:pathLst>
                <a:path w="6113692" h="685800">
                  <a:moveTo>
                    <a:pt x="0" y="0"/>
                  </a:moveTo>
                  <a:lnTo>
                    <a:pt x="6113692" y="0"/>
                  </a:lnTo>
                  <a:lnTo>
                    <a:pt x="6113692" y="685800"/>
                  </a:lnTo>
                  <a:lnTo>
                    <a:pt x="0" y="685800"/>
                  </a:lnTo>
                  <a:close/>
                </a:path>
              </a:pathLst>
            </a:custGeom>
            <a:solidFill>
              <a:srgbClr val="000000">
                <a:alpha val="0"/>
              </a:srgbClr>
            </a:solidFill>
          </p:spPr>
        </p:sp>
        <p:sp>
          <p:nvSpPr>
            <p:cNvPr id="4" name="TextBox 4"/>
            <p:cNvSpPr txBox="1"/>
            <p:nvPr/>
          </p:nvSpPr>
          <p:spPr>
            <a:xfrm>
              <a:off x="0" y="-57150"/>
              <a:ext cx="6113692" cy="742950"/>
            </a:xfrm>
            <a:prstGeom prst="rect">
              <a:avLst/>
            </a:prstGeom>
          </p:spPr>
          <p:txBody>
            <a:bodyPr lIns="0" tIns="0" rIns="0" bIns="0" rtlCol="0" anchor="t"/>
            <a:lstStyle/>
            <a:p>
              <a:pPr algn="ctr">
                <a:lnSpc>
                  <a:spcPts val="4200"/>
                </a:lnSpc>
              </a:pPr>
              <a:r>
                <a:rPr lang="en-US" sz="3000" b="1">
                  <a:solidFill>
                    <a:srgbClr val="1F497D"/>
                  </a:solidFill>
                  <a:latin typeface="Canva Sans Bold"/>
                  <a:ea typeface="Canva Sans Bold"/>
                  <a:cs typeface="Canva Sans Bold"/>
                  <a:sym typeface="Canva Sans Bold"/>
                </a:rPr>
                <a:t>Coding Standards:</a:t>
              </a:r>
            </a:p>
          </p:txBody>
        </p:sp>
      </p:grpSp>
      <p:grpSp>
        <p:nvGrpSpPr>
          <p:cNvPr id="5" name="Group 5"/>
          <p:cNvGrpSpPr/>
          <p:nvPr/>
        </p:nvGrpSpPr>
        <p:grpSpPr>
          <a:xfrm>
            <a:off x="689670" y="1344930"/>
            <a:ext cx="16569630" cy="4353371"/>
            <a:chOff x="0" y="0"/>
            <a:chExt cx="22092840" cy="5804495"/>
          </a:xfrm>
        </p:grpSpPr>
        <p:sp>
          <p:nvSpPr>
            <p:cNvPr id="6" name="Freeform 6"/>
            <p:cNvSpPr/>
            <p:nvPr/>
          </p:nvSpPr>
          <p:spPr>
            <a:xfrm>
              <a:off x="0" y="0"/>
              <a:ext cx="22092841" cy="5804495"/>
            </a:xfrm>
            <a:custGeom>
              <a:avLst/>
              <a:gdLst/>
              <a:ahLst/>
              <a:cxnLst/>
              <a:rect l="l" t="t" r="r" b="b"/>
              <a:pathLst>
                <a:path w="22092841" h="5804495">
                  <a:moveTo>
                    <a:pt x="0" y="0"/>
                  </a:moveTo>
                  <a:lnTo>
                    <a:pt x="22092841" y="0"/>
                  </a:lnTo>
                  <a:lnTo>
                    <a:pt x="22092841" y="5804495"/>
                  </a:lnTo>
                  <a:lnTo>
                    <a:pt x="0" y="5804495"/>
                  </a:lnTo>
                  <a:close/>
                </a:path>
              </a:pathLst>
            </a:custGeom>
            <a:solidFill>
              <a:srgbClr val="000000">
                <a:alpha val="0"/>
              </a:srgbClr>
            </a:solidFill>
          </p:spPr>
        </p:sp>
        <p:sp>
          <p:nvSpPr>
            <p:cNvPr id="7" name="TextBox 7"/>
            <p:cNvSpPr txBox="1"/>
            <p:nvPr/>
          </p:nvSpPr>
          <p:spPr>
            <a:xfrm>
              <a:off x="0" y="-57150"/>
              <a:ext cx="22092840" cy="5861645"/>
            </a:xfrm>
            <a:prstGeom prst="rect">
              <a:avLst/>
            </a:prstGeom>
          </p:spPr>
          <p:txBody>
            <a:bodyPr lIns="0" tIns="0" rIns="0" bIns="0" rtlCol="0" anchor="t"/>
            <a:lstStyle/>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PEP8: Followed PEP8 Python style guide for code formatting.</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Modularization: Each function is modular and does one specific task.</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FunctionNames: Used snake_case for functions (fetch_stock_data, train_tcn, recommend_stocks).</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Class Names: Followed PascalCase for class definitions (e.g., TCN).</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Variable Names: Used meaningful variable names like prices, imfs, amplitudes, preferences, etc.</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Indentation: Consistent 4-space indentation is used.</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Comments: Inline comments and docstrings are used to describe logic.</a:t>
              </a:r>
            </a:p>
            <a:p>
              <a:pPr marL="617220" lvl="2" indent="-205740" algn="just">
                <a:lnSpc>
                  <a:spcPts val="3779"/>
                </a:lnSpc>
              </a:pPr>
              <a:endParaRPr lang="en-US" sz="2700">
                <a:solidFill>
                  <a:srgbClr val="000000"/>
                </a:solidFill>
                <a:latin typeface="Canva Sans"/>
                <a:ea typeface="Canva Sans"/>
                <a:cs typeface="Canva Sans"/>
                <a:sym typeface="Canva Sans"/>
              </a:endParaRPr>
            </a:p>
          </p:txBody>
        </p:sp>
      </p:grpSp>
      <p:grpSp>
        <p:nvGrpSpPr>
          <p:cNvPr id="8" name="Group 8"/>
          <p:cNvGrpSpPr/>
          <p:nvPr/>
        </p:nvGrpSpPr>
        <p:grpSpPr>
          <a:xfrm>
            <a:off x="689670" y="5337762"/>
            <a:ext cx="3958530" cy="514350"/>
            <a:chOff x="0" y="0"/>
            <a:chExt cx="5278040" cy="685800"/>
          </a:xfrm>
        </p:grpSpPr>
        <p:sp>
          <p:nvSpPr>
            <p:cNvPr id="9" name="Freeform 9"/>
            <p:cNvSpPr/>
            <p:nvPr/>
          </p:nvSpPr>
          <p:spPr>
            <a:xfrm>
              <a:off x="0" y="0"/>
              <a:ext cx="5278040" cy="685800"/>
            </a:xfrm>
            <a:custGeom>
              <a:avLst/>
              <a:gdLst/>
              <a:ahLst/>
              <a:cxnLst/>
              <a:rect l="l" t="t" r="r" b="b"/>
              <a:pathLst>
                <a:path w="5278040" h="685800">
                  <a:moveTo>
                    <a:pt x="0" y="0"/>
                  </a:moveTo>
                  <a:lnTo>
                    <a:pt x="5278040" y="0"/>
                  </a:lnTo>
                  <a:lnTo>
                    <a:pt x="5278040" y="685800"/>
                  </a:lnTo>
                  <a:lnTo>
                    <a:pt x="0" y="685800"/>
                  </a:lnTo>
                  <a:close/>
                </a:path>
              </a:pathLst>
            </a:custGeom>
            <a:solidFill>
              <a:srgbClr val="000000">
                <a:alpha val="0"/>
              </a:srgbClr>
            </a:solidFill>
          </p:spPr>
        </p:sp>
        <p:sp>
          <p:nvSpPr>
            <p:cNvPr id="10" name="TextBox 10"/>
            <p:cNvSpPr txBox="1"/>
            <p:nvPr/>
          </p:nvSpPr>
          <p:spPr>
            <a:xfrm>
              <a:off x="0" y="-57150"/>
              <a:ext cx="5278040" cy="742950"/>
            </a:xfrm>
            <a:prstGeom prst="rect">
              <a:avLst/>
            </a:prstGeom>
          </p:spPr>
          <p:txBody>
            <a:bodyPr lIns="0" tIns="0" rIns="0" bIns="0" rtlCol="0" anchor="t"/>
            <a:lstStyle/>
            <a:p>
              <a:pPr algn="ctr">
                <a:lnSpc>
                  <a:spcPts val="4200"/>
                </a:lnSpc>
              </a:pPr>
              <a:r>
                <a:rPr lang="en-US" sz="3000" b="1">
                  <a:solidFill>
                    <a:srgbClr val="1F497D"/>
                  </a:solidFill>
                  <a:latin typeface="Canva Sans Bold"/>
                  <a:ea typeface="Canva Sans Bold"/>
                  <a:cs typeface="Canva Sans Bold"/>
                  <a:sym typeface="Canva Sans Bold"/>
                </a:rPr>
                <a:t>Software Used:</a:t>
              </a:r>
            </a:p>
          </p:txBody>
        </p:sp>
      </p:grpSp>
      <p:grpSp>
        <p:nvGrpSpPr>
          <p:cNvPr id="11" name="Group 11"/>
          <p:cNvGrpSpPr/>
          <p:nvPr/>
        </p:nvGrpSpPr>
        <p:grpSpPr>
          <a:xfrm>
            <a:off x="661094" y="6107827"/>
            <a:ext cx="3958529" cy="1916807"/>
            <a:chOff x="0" y="0"/>
            <a:chExt cx="5278039" cy="2555743"/>
          </a:xfrm>
        </p:grpSpPr>
        <p:sp>
          <p:nvSpPr>
            <p:cNvPr id="12" name="Freeform 12"/>
            <p:cNvSpPr/>
            <p:nvPr/>
          </p:nvSpPr>
          <p:spPr>
            <a:xfrm>
              <a:off x="0" y="0"/>
              <a:ext cx="5278039" cy="2555743"/>
            </a:xfrm>
            <a:custGeom>
              <a:avLst/>
              <a:gdLst/>
              <a:ahLst/>
              <a:cxnLst/>
              <a:rect l="l" t="t" r="r" b="b"/>
              <a:pathLst>
                <a:path w="5278039" h="2555743">
                  <a:moveTo>
                    <a:pt x="0" y="0"/>
                  </a:moveTo>
                  <a:lnTo>
                    <a:pt x="5278039" y="0"/>
                  </a:lnTo>
                  <a:lnTo>
                    <a:pt x="5278039" y="2555743"/>
                  </a:lnTo>
                  <a:lnTo>
                    <a:pt x="0" y="2555743"/>
                  </a:lnTo>
                  <a:close/>
                </a:path>
              </a:pathLst>
            </a:custGeom>
            <a:solidFill>
              <a:srgbClr val="000000">
                <a:alpha val="0"/>
              </a:srgbClr>
            </a:solidFill>
          </p:spPr>
        </p:sp>
        <p:sp>
          <p:nvSpPr>
            <p:cNvPr id="13" name="TextBox 13"/>
            <p:cNvSpPr txBox="1"/>
            <p:nvPr/>
          </p:nvSpPr>
          <p:spPr>
            <a:xfrm>
              <a:off x="0" y="-57150"/>
              <a:ext cx="5278039" cy="2612893"/>
            </a:xfrm>
            <a:prstGeom prst="rect">
              <a:avLst/>
            </a:prstGeom>
          </p:spPr>
          <p:txBody>
            <a:bodyPr lIns="0" tIns="0" rIns="0" bIns="0" rtlCol="0" anchor="t"/>
            <a:lstStyle/>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LucidChart</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MS Paint</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Microsoft ppt</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Google Collab</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8200" y="1556699"/>
            <a:ext cx="16459200" cy="3282002"/>
            <a:chOff x="0" y="0"/>
            <a:chExt cx="21945600" cy="4376002"/>
          </a:xfrm>
        </p:grpSpPr>
        <p:sp>
          <p:nvSpPr>
            <p:cNvPr id="3" name="Freeform 3"/>
            <p:cNvSpPr/>
            <p:nvPr/>
          </p:nvSpPr>
          <p:spPr>
            <a:xfrm>
              <a:off x="0" y="0"/>
              <a:ext cx="20517842" cy="3855244"/>
            </a:xfrm>
            <a:custGeom>
              <a:avLst/>
              <a:gdLst/>
              <a:ahLst/>
              <a:cxnLst/>
              <a:rect l="l" t="t" r="r" b="b"/>
              <a:pathLst>
                <a:path w="20517842" h="3855244">
                  <a:moveTo>
                    <a:pt x="0" y="0"/>
                  </a:moveTo>
                  <a:lnTo>
                    <a:pt x="20517842" y="0"/>
                  </a:lnTo>
                  <a:lnTo>
                    <a:pt x="20517842" y="3855244"/>
                  </a:lnTo>
                  <a:lnTo>
                    <a:pt x="0" y="3855244"/>
                  </a:lnTo>
                  <a:close/>
                </a:path>
              </a:pathLst>
            </a:custGeom>
            <a:solidFill>
              <a:srgbClr val="000000">
                <a:alpha val="0"/>
              </a:srgbClr>
            </a:solidFill>
          </p:spPr>
        </p:sp>
        <p:sp>
          <p:nvSpPr>
            <p:cNvPr id="4" name="TextBox 4"/>
            <p:cNvSpPr txBox="1"/>
            <p:nvPr/>
          </p:nvSpPr>
          <p:spPr>
            <a:xfrm>
              <a:off x="0" y="463607"/>
              <a:ext cx="21945600" cy="3912395"/>
            </a:xfrm>
            <a:prstGeom prst="rect">
              <a:avLst/>
            </a:prstGeom>
          </p:spPr>
          <p:txBody>
            <a:bodyPr lIns="0" tIns="0" rIns="0" bIns="0" rtlCol="0" anchor="t"/>
            <a:lstStyle/>
            <a:p>
              <a:pPr algn="just">
                <a:lnSpc>
                  <a:spcPts val="3779"/>
                </a:lnSpc>
              </a:pPr>
              <a:r>
                <a:rPr lang="en-US" sz="2700" b="1" dirty="0">
                  <a:solidFill>
                    <a:srgbClr val="1F497D"/>
                  </a:solidFill>
                  <a:latin typeface="Canva Sans Bold"/>
                  <a:ea typeface="Canva Sans Bold"/>
                  <a:cs typeface="Canva Sans Bold"/>
                  <a:sym typeface="Canva Sans Bold"/>
                </a:rPr>
                <a:t>Naming Conventions</a:t>
              </a:r>
            </a:p>
            <a:p>
              <a:pPr marL="617220" lvl="2" indent="-205740" algn="l">
                <a:lnSpc>
                  <a:spcPts val="3779"/>
                </a:lnSpc>
                <a:buFont typeface="Arial"/>
                <a:buChar char="⚬"/>
              </a:pPr>
              <a:r>
                <a:rPr lang="en-US" sz="2700" dirty="0">
                  <a:solidFill>
                    <a:srgbClr val="000000"/>
                  </a:solidFill>
                  <a:latin typeface="Canva Sans"/>
                  <a:ea typeface="Canva Sans"/>
                  <a:cs typeface="Canva Sans"/>
                  <a:sym typeface="Canva Sans"/>
                </a:rPr>
                <a:t>Variables and Functions: Used </a:t>
              </a:r>
              <a:r>
                <a:rPr lang="en-US" sz="2700" dirty="0" err="1">
                  <a:solidFill>
                    <a:srgbClr val="000000"/>
                  </a:solidFill>
                  <a:latin typeface="Canva Sans"/>
                  <a:ea typeface="Canva Sans"/>
                  <a:cs typeface="Canva Sans"/>
                  <a:sym typeface="Canva Sans"/>
                </a:rPr>
                <a:t>snake_case</a:t>
              </a:r>
              <a:r>
                <a:rPr lang="en-US" sz="2700" dirty="0">
                  <a:solidFill>
                    <a:srgbClr val="000000"/>
                  </a:solidFill>
                  <a:latin typeface="Canva Sans"/>
                  <a:ea typeface="Canva Sans"/>
                  <a:cs typeface="Canva Sans"/>
                  <a:sym typeface="Canva Sans"/>
                </a:rPr>
                <a:t> (e.g., </a:t>
              </a:r>
              <a:r>
                <a:rPr lang="en-US" sz="2700" dirty="0" err="1">
                  <a:solidFill>
                    <a:srgbClr val="000000"/>
                  </a:solidFill>
                  <a:latin typeface="Canva Sans"/>
                  <a:ea typeface="Canva Sans"/>
                  <a:cs typeface="Canva Sans"/>
                  <a:sym typeface="Canva Sans"/>
                </a:rPr>
                <a:t>fetch_stock_data</a:t>
              </a:r>
              <a:r>
                <a:rPr lang="en-US" sz="2700" dirty="0">
                  <a:solidFill>
                    <a:srgbClr val="000000"/>
                  </a:solidFill>
                  <a:latin typeface="Canva Sans"/>
                  <a:ea typeface="Canva Sans"/>
                  <a:cs typeface="Canva Sans"/>
                  <a:sym typeface="Canva Sans"/>
                </a:rPr>
                <a:t>, </a:t>
              </a:r>
              <a:r>
                <a:rPr lang="en-US" sz="2700" dirty="0" err="1">
                  <a:solidFill>
                    <a:srgbClr val="000000"/>
                  </a:solidFill>
                  <a:latin typeface="Canva Sans"/>
                  <a:ea typeface="Canva Sans"/>
                  <a:cs typeface="Canva Sans"/>
                  <a:sym typeface="Canva Sans"/>
                </a:rPr>
                <a:t>train_on_top_companies</a:t>
              </a:r>
              <a:r>
                <a:rPr lang="en-US" sz="2700" dirty="0">
                  <a:solidFill>
                    <a:srgbClr val="000000"/>
                  </a:solidFill>
                  <a:latin typeface="Canva Sans"/>
                  <a:ea typeface="Canva Sans"/>
                  <a:cs typeface="Canva Sans"/>
                  <a:sym typeface="Canva Sans"/>
                </a:rPr>
                <a:t>)</a:t>
              </a:r>
            </a:p>
            <a:p>
              <a:pPr marL="617220" lvl="2" indent="-205740" algn="l">
                <a:lnSpc>
                  <a:spcPts val="3779"/>
                </a:lnSpc>
                <a:buFont typeface="Arial"/>
                <a:buChar char="⚬"/>
              </a:pPr>
              <a:r>
                <a:rPr lang="en-US" sz="2700" dirty="0">
                  <a:solidFill>
                    <a:srgbClr val="000000"/>
                  </a:solidFill>
                  <a:latin typeface="Canva Sans"/>
                  <a:ea typeface="Canva Sans"/>
                  <a:cs typeface="Canva Sans"/>
                  <a:sym typeface="Canva Sans"/>
                </a:rPr>
                <a:t>Classes: Used </a:t>
              </a:r>
              <a:r>
                <a:rPr lang="en-US" sz="2700" dirty="0" err="1">
                  <a:solidFill>
                    <a:srgbClr val="000000"/>
                  </a:solidFill>
                  <a:latin typeface="Canva Sans"/>
                  <a:ea typeface="Canva Sans"/>
                  <a:cs typeface="Canva Sans"/>
                  <a:sym typeface="Canva Sans"/>
                </a:rPr>
                <a:t>PascalCase</a:t>
              </a:r>
              <a:r>
                <a:rPr lang="en-US" sz="2700" dirty="0">
                  <a:solidFill>
                    <a:srgbClr val="000000"/>
                  </a:solidFill>
                  <a:latin typeface="Canva Sans"/>
                  <a:ea typeface="Canva Sans"/>
                  <a:cs typeface="Canva Sans"/>
                  <a:sym typeface="Canva Sans"/>
                </a:rPr>
                <a:t> (e.g., TCN)</a:t>
              </a:r>
            </a:p>
            <a:p>
              <a:pPr marL="617220" lvl="2" indent="-205740" algn="l">
                <a:lnSpc>
                  <a:spcPts val="3779"/>
                </a:lnSpc>
                <a:buFont typeface="Arial"/>
                <a:buChar char="⚬"/>
              </a:pPr>
              <a:r>
                <a:rPr lang="en-US" sz="2700" dirty="0">
                  <a:solidFill>
                    <a:srgbClr val="000000"/>
                  </a:solidFill>
                  <a:latin typeface="Canva Sans"/>
                  <a:ea typeface="Canva Sans"/>
                  <a:cs typeface="Canva Sans"/>
                  <a:sym typeface="Canva Sans"/>
                </a:rPr>
                <a:t>Constants: Used UPPER_CASE (e.g., TOP_50_BSE)</a:t>
              </a:r>
            </a:p>
            <a:p>
              <a:pPr marL="617220" lvl="2" indent="-205740" algn="l">
                <a:lnSpc>
                  <a:spcPts val="3779"/>
                </a:lnSpc>
              </a:pPr>
              <a:endParaRPr lang="en-US" sz="2700" dirty="0">
                <a:solidFill>
                  <a:srgbClr val="000000"/>
                </a:solidFill>
                <a:latin typeface="Canva Sans"/>
                <a:ea typeface="Canva Sans"/>
                <a:cs typeface="Canva Sans"/>
                <a:sym typeface="Canva Sans"/>
              </a:endParaRPr>
            </a:p>
          </p:txBody>
        </p:sp>
      </p:grpSp>
      <p:grpSp>
        <p:nvGrpSpPr>
          <p:cNvPr id="5" name="Group 5"/>
          <p:cNvGrpSpPr/>
          <p:nvPr/>
        </p:nvGrpSpPr>
        <p:grpSpPr>
          <a:xfrm>
            <a:off x="4445467" y="308023"/>
            <a:ext cx="9397065" cy="913229"/>
            <a:chOff x="0" y="0"/>
            <a:chExt cx="12529420" cy="1217639"/>
          </a:xfrm>
        </p:grpSpPr>
        <p:sp>
          <p:nvSpPr>
            <p:cNvPr id="6" name="Freeform 6"/>
            <p:cNvSpPr/>
            <p:nvPr/>
          </p:nvSpPr>
          <p:spPr>
            <a:xfrm>
              <a:off x="0" y="0"/>
              <a:ext cx="12529420" cy="1217639"/>
            </a:xfrm>
            <a:custGeom>
              <a:avLst/>
              <a:gdLst/>
              <a:ahLst/>
              <a:cxnLst/>
              <a:rect l="l" t="t" r="r" b="b"/>
              <a:pathLst>
                <a:path w="12529420" h="1217639">
                  <a:moveTo>
                    <a:pt x="0" y="0"/>
                  </a:moveTo>
                  <a:lnTo>
                    <a:pt x="12529420" y="0"/>
                  </a:lnTo>
                  <a:lnTo>
                    <a:pt x="12529420" y="1217639"/>
                  </a:lnTo>
                  <a:lnTo>
                    <a:pt x="0" y="1217639"/>
                  </a:lnTo>
                  <a:close/>
                </a:path>
              </a:pathLst>
            </a:custGeom>
            <a:solidFill>
              <a:srgbClr val="000000">
                <a:alpha val="0"/>
              </a:srgbClr>
            </a:solidFill>
          </p:spPr>
        </p:sp>
        <p:sp>
          <p:nvSpPr>
            <p:cNvPr id="7" name="TextBox 7"/>
            <p:cNvSpPr txBox="1"/>
            <p:nvPr/>
          </p:nvSpPr>
          <p:spPr>
            <a:xfrm>
              <a:off x="0" y="47625"/>
              <a:ext cx="12529420" cy="1170014"/>
            </a:xfrm>
            <a:prstGeom prst="rect">
              <a:avLst/>
            </a:prstGeom>
          </p:spPr>
          <p:txBody>
            <a:bodyPr lIns="0" tIns="0" rIns="0" bIns="0" rtlCol="0" anchor="t"/>
            <a:lstStyle/>
            <a:p>
              <a:pPr algn="ctr">
                <a:lnSpc>
                  <a:spcPts val="3570"/>
                </a:lnSpc>
              </a:pPr>
              <a:r>
                <a:rPr lang="en-US" sz="3400" b="1">
                  <a:solidFill>
                    <a:srgbClr val="1F497D"/>
                  </a:solidFill>
                  <a:latin typeface="Canva Sans Bold"/>
                  <a:ea typeface="Canva Sans Bold"/>
                  <a:cs typeface="Canva Sans Bold"/>
                  <a:sym typeface="Canva Sans Bold"/>
                </a:rPr>
                <a:t>Standards for Implementing the code</a:t>
              </a:r>
            </a:p>
          </p:txBody>
        </p:sp>
      </p:grpSp>
      <p:grpSp>
        <p:nvGrpSpPr>
          <p:cNvPr id="8" name="Group 8"/>
          <p:cNvGrpSpPr/>
          <p:nvPr/>
        </p:nvGrpSpPr>
        <p:grpSpPr>
          <a:xfrm>
            <a:off x="838200" y="4168140"/>
            <a:ext cx="15993368" cy="2404120"/>
            <a:chOff x="0" y="0"/>
            <a:chExt cx="21324491" cy="3205493"/>
          </a:xfrm>
        </p:grpSpPr>
        <p:sp>
          <p:nvSpPr>
            <p:cNvPr id="9" name="Freeform 9"/>
            <p:cNvSpPr/>
            <p:nvPr/>
          </p:nvSpPr>
          <p:spPr>
            <a:xfrm>
              <a:off x="0" y="0"/>
              <a:ext cx="21324491" cy="3205493"/>
            </a:xfrm>
            <a:custGeom>
              <a:avLst/>
              <a:gdLst/>
              <a:ahLst/>
              <a:cxnLst/>
              <a:rect l="l" t="t" r="r" b="b"/>
              <a:pathLst>
                <a:path w="21324491" h="3205493">
                  <a:moveTo>
                    <a:pt x="0" y="0"/>
                  </a:moveTo>
                  <a:lnTo>
                    <a:pt x="21324491" y="0"/>
                  </a:lnTo>
                  <a:lnTo>
                    <a:pt x="21324491" y="3205493"/>
                  </a:lnTo>
                  <a:lnTo>
                    <a:pt x="0" y="3205493"/>
                  </a:lnTo>
                  <a:close/>
                </a:path>
              </a:pathLst>
            </a:custGeom>
            <a:solidFill>
              <a:srgbClr val="000000">
                <a:alpha val="0"/>
              </a:srgbClr>
            </a:solidFill>
          </p:spPr>
        </p:sp>
        <p:sp>
          <p:nvSpPr>
            <p:cNvPr id="10" name="TextBox 10"/>
            <p:cNvSpPr txBox="1"/>
            <p:nvPr/>
          </p:nvSpPr>
          <p:spPr>
            <a:xfrm>
              <a:off x="0" y="-57150"/>
              <a:ext cx="21324491" cy="3262643"/>
            </a:xfrm>
            <a:prstGeom prst="rect">
              <a:avLst/>
            </a:prstGeom>
          </p:spPr>
          <p:txBody>
            <a:bodyPr lIns="0" tIns="0" rIns="0" bIns="0" rtlCol="0" anchor="t"/>
            <a:lstStyle/>
            <a:p>
              <a:pPr algn="just">
                <a:lnSpc>
                  <a:spcPts val="3779"/>
                </a:lnSpc>
              </a:pPr>
              <a:r>
                <a:rPr lang="en-US" sz="2700" b="1">
                  <a:solidFill>
                    <a:srgbClr val="1F497D"/>
                  </a:solidFill>
                  <a:latin typeface="Canva Sans Bold"/>
                  <a:ea typeface="Canva Sans Bold"/>
                  <a:cs typeface="Canva Sans Bold"/>
                  <a:sym typeface="Canva Sans Bold"/>
                </a:rPr>
                <a:t>Comments and Documentation</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In-line comments used to explain logic in important or complex parts.</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Section comments like # Fetch stock data, # Training function for TCN help navigate the code</a:t>
              </a:r>
              <a:r>
                <a:rPr lang="en-US" sz="2700" b="1">
                  <a:solidFill>
                    <a:srgbClr val="000000"/>
                  </a:solidFill>
                  <a:latin typeface="Canva Sans Bold"/>
                  <a:ea typeface="Canva Sans Bold"/>
                  <a:cs typeface="Canva Sans Bold"/>
                  <a:sym typeface="Canva Sans Bold"/>
                </a:rPr>
                <a:t>.</a:t>
              </a:r>
            </a:p>
            <a:p>
              <a:pPr marL="617220" lvl="2" indent="-205740" algn="l">
                <a:lnSpc>
                  <a:spcPts val="3779"/>
                </a:lnSpc>
              </a:pPr>
              <a:endParaRPr lang="en-US" sz="2700" b="1">
                <a:solidFill>
                  <a:srgbClr val="000000"/>
                </a:solidFill>
                <a:latin typeface="Canva Sans Bold"/>
                <a:ea typeface="Canva Sans Bold"/>
                <a:cs typeface="Canva Sans Bold"/>
                <a:sym typeface="Canva Sans Bold"/>
              </a:endParaRPr>
            </a:p>
          </p:txBody>
        </p:sp>
      </p:grpSp>
      <p:grpSp>
        <p:nvGrpSpPr>
          <p:cNvPr id="11" name="Group 11"/>
          <p:cNvGrpSpPr/>
          <p:nvPr/>
        </p:nvGrpSpPr>
        <p:grpSpPr>
          <a:xfrm>
            <a:off x="838200" y="6303331"/>
            <a:ext cx="10166152" cy="2404120"/>
            <a:chOff x="0" y="0"/>
            <a:chExt cx="13554869" cy="3205493"/>
          </a:xfrm>
        </p:grpSpPr>
        <p:sp>
          <p:nvSpPr>
            <p:cNvPr id="12" name="Freeform 12"/>
            <p:cNvSpPr/>
            <p:nvPr/>
          </p:nvSpPr>
          <p:spPr>
            <a:xfrm>
              <a:off x="0" y="0"/>
              <a:ext cx="13554869" cy="3205493"/>
            </a:xfrm>
            <a:custGeom>
              <a:avLst/>
              <a:gdLst/>
              <a:ahLst/>
              <a:cxnLst/>
              <a:rect l="l" t="t" r="r" b="b"/>
              <a:pathLst>
                <a:path w="13554869" h="3205493">
                  <a:moveTo>
                    <a:pt x="0" y="0"/>
                  </a:moveTo>
                  <a:lnTo>
                    <a:pt x="13554869" y="0"/>
                  </a:lnTo>
                  <a:lnTo>
                    <a:pt x="13554869" y="3205493"/>
                  </a:lnTo>
                  <a:lnTo>
                    <a:pt x="0" y="3205493"/>
                  </a:lnTo>
                  <a:close/>
                </a:path>
              </a:pathLst>
            </a:custGeom>
            <a:solidFill>
              <a:srgbClr val="000000">
                <a:alpha val="0"/>
              </a:srgbClr>
            </a:solidFill>
          </p:spPr>
        </p:sp>
        <p:sp>
          <p:nvSpPr>
            <p:cNvPr id="13" name="TextBox 13"/>
            <p:cNvSpPr txBox="1"/>
            <p:nvPr/>
          </p:nvSpPr>
          <p:spPr>
            <a:xfrm>
              <a:off x="0" y="-57150"/>
              <a:ext cx="13554869" cy="3262643"/>
            </a:xfrm>
            <a:prstGeom prst="rect">
              <a:avLst/>
            </a:prstGeom>
          </p:spPr>
          <p:txBody>
            <a:bodyPr lIns="0" tIns="0" rIns="0" bIns="0" rtlCol="0" anchor="t"/>
            <a:lstStyle/>
            <a:p>
              <a:pPr algn="just">
                <a:lnSpc>
                  <a:spcPts val="3779"/>
                </a:lnSpc>
              </a:pPr>
              <a:r>
                <a:rPr lang="en-US" sz="2700" b="1">
                  <a:solidFill>
                    <a:srgbClr val="1F497D"/>
                  </a:solidFill>
                  <a:latin typeface="Canva Sans Bold"/>
                  <a:ea typeface="Canva Sans Bold"/>
                  <a:cs typeface="Canva Sans Bold"/>
                  <a:sym typeface="Canva Sans Bold"/>
                </a:rPr>
                <a:t>Code Readability</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Indentation: 4 spaces per level (PEP 8 compliant).</a:t>
              </a:r>
            </a:p>
            <a:p>
              <a:pPr marL="617220" lvl="2" indent="-205740" algn="just">
                <a:lnSpc>
                  <a:spcPts val="3779"/>
                </a:lnSpc>
                <a:buFont typeface="Arial"/>
                <a:buChar char="⚬"/>
              </a:pPr>
              <a:r>
                <a:rPr lang="en-US" sz="2700">
                  <a:solidFill>
                    <a:srgbClr val="000000"/>
                  </a:solidFill>
                  <a:latin typeface="Canva Sans"/>
                  <a:ea typeface="Canva Sans"/>
                  <a:cs typeface="Canva Sans"/>
                  <a:sym typeface="Canva Sans"/>
                </a:rPr>
                <a:t>Line lengths kept within 80-100 characters when possible.</a:t>
              </a:r>
            </a:p>
            <a:p>
              <a:pPr marL="617220" lvl="2" indent="-205740" algn="l">
                <a:lnSpc>
                  <a:spcPts val="3779"/>
                </a:lnSpc>
              </a:pPr>
              <a:endParaRPr lang="en-US" sz="2700">
                <a:solidFill>
                  <a:srgbClr val="000000"/>
                </a:solidFill>
                <a:latin typeface="Canva Sans"/>
                <a:ea typeface="Canva Sans"/>
                <a:cs typeface="Canva Sans"/>
                <a:sym typeface="Canva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56463" y="4362450"/>
            <a:ext cx="2975074" cy="737253"/>
          </a:xfrm>
          <a:prstGeom prst="rect">
            <a:avLst/>
          </a:prstGeom>
        </p:spPr>
        <p:txBody>
          <a:bodyPr lIns="0" tIns="0" rIns="0" bIns="0" rtlCol="0" anchor="t">
            <a:spAutoFit/>
          </a:bodyPr>
          <a:lstStyle/>
          <a:p>
            <a:pPr algn="l">
              <a:lnSpc>
                <a:spcPts val="6299"/>
              </a:lnSpc>
              <a:spcBef>
                <a:spcPct val="0"/>
              </a:spcBef>
            </a:pPr>
            <a:r>
              <a:rPr lang="en-US" sz="4499" b="1" dirty="0">
                <a:solidFill>
                  <a:schemeClr val="tx2"/>
                </a:solidFill>
                <a:latin typeface="Arimo Bold"/>
                <a:ea typeface="Arimo Bold"/>
                <a:cs typeface="Arimo Bold"/>
                <a:sym typeface="Arimo Bold"/>
              </a:rPr>
              <a:t>Test Cases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85800" y="713720"/>
          <a:ext cx="17094200" cy="2957512"/>
        </p:xfrm>
        <a:graphic>
          <a:graphicData uri="http://schemas.openxmlformats.org/drawingml/2006/table">
            <a:tbl>
              <a:tblPr/>
              <a:tblGrid>
                <a:gridCol w="1901503">
                  <a:extLst>
                    <a:ext uri="{9D8B030D-6E8A-4147-A177-3AD203B41FA5}">
                      <a16:colId xmlns:a16="http://schemas.microsoft.com/office/drawing/2014/main" val="20000"/>
                    </a:ext>
                  </a:extLst>
                </a:gridCol>
                <a:gridCol w="9149655">
                  <a:extLst>
                    <a:ext uri="{9D8B030D-6E8A-4147-A177-3AD203B41FA5}">
                      <a16:colId xmlns:a16="http://schemas.microsoft.com/office/drawing/2014/main" val="20001"/>
                    </a:ext>
                  </a:extLst>
                </a:gridCol>
                <a:gridCol w="1807149">
                  <a:extLst>
                    <a:ext uri="{9D8B030D-6E8A-4147-A177-3AD203B41FA5}">
                      <a16:colId xmlns:a16="http://schemas.microsoft.com/office/drawing/2014/main" val="20002"/>
                    </a:ext>
                  </a:extLst>
                </a:gridCol>
                <a:gridCol w="4235893">
                  <a:extLst>
                    <a:ext uri="{9D8B030D-6E8A-4147-A177-3AD203B41FA5}">
                      <a16:colId xmlns:a16="http://schemas.microsoft.com/office/drawing/2014/main" val="20003"/>
                    </a:ext>
                  </a:extLst>
                </a:gridCol>
              </a:tblGrid>
              <a:tr h="887254">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 ID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TC001</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Verify if the system fetches stock data from the correct API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7254">
                <a:tc>
                  <a:txBody>
                    <a:bodyPr/>
                    <a:lstStyle/>
                    <a:p>
                      <a:pPr algn="l">
                        <a:lnSpc>
                          <a:spcPts val="2400"/>
                        </a:lnSpc>
                        <a:defRPr/>
                      </a:pPr>
                      <a:r>
                        <a:rPr lang="en-US" sz="2000">
                          <a:solidFill>
                            <a:srgbClr val="000000"/>
                          </a:solidFill>
                          <a:latin typeface="Calibri (MS)"/>
                          <a:ea typeface="Calibri (MS)"/>
                          <a:cs typeface="Calibri (MS)"/>
                          <a:sym typeface="Calibri (MS)"/>
                        </a:rPr>
                        <a:t>Description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dirty="0">
                          <a:solidFill>
                            <a:srgbClr val="000000"/>
                          </a:solidFill>
                          <a:latin typeface="Calibri (MS)"/>
                          <a:ea typeface="Calibri (MS)"/>
                          <a:cs typeface="Calibri (MS)"/>
                          <a:sym typeface="Calibri (MS)"/>
                        </a:rPr>
                        <a:t>Check whether the </a:t>
                      </a:r>
                      <a:r>
                        <a:rPr lang="en-US" sz="2000" dirty="0" err="1">
                          <a:solidFill>
                            <a:srgbClr val="000000"/>
                          </a:solidFill>
                          <a:latin typeface="Calibri (MS)"/>
                          <a:ea typeface="Calibri (MS)"/>
                          <a:cs typeface="Calibri (MS)"/>
                          <a:sym typeface="Calibri (MS)"/>
                        </a:rPr>
                        <a:t>fetch_stock_data</a:t>
                      </a:r>
                      <a:r>
                        <a:rPr lang="en-US" sz="2000" dirty="0">
                          <a:solidFill>
                            <a:srgbClr val="000000"/>
                          </a:solidFill>
                          <a:latin typeface="Calibri (MS)"/>
                          <a:ea typeface="Calibri (MS)"/>
                          <a:cs typeface="Calibri (MS)"/>
                          <a:sym typeface="Calibri (MS)"/>
                        </a:rPr>
                        <a:t>() function correctly uses the </a:t>
                      </a:r>
                      <a:r>
                        <a:rPr lang="en-US" sz="2000" dirty="0" err="1">
                          <a:solidFill>
                            <a:srgbClr val="000000"/>
                          </a:solidFill>
                          <a:latin typeface="Calibri (MS)"/>
                          <a:ea typeface="Calibri (MS)"/>
                          <a:cs typeface="Calibri (MS)"/>
                          <a:sym typeface="Calibri (MS)"/>
                        </a:rPr>
                        <a:t>yfinance</a:t>
                      </a:r>
                      <a:r>
                        <a:rPr lang="en-US" sz="2000" dirty="0">
                          <a:solidFill>
                            <a:srgbClr val="000000"/>
                          </a:solidFill>
                          <a:latin typeface="Calibri (MS)"/>
                          <a:ea typeface="Calibri (MS)"/>
                          <a:cs typeface="Calibri (MS)"/>
                          <a:sym typeface="Calibri (MS)"/>
                        </a:rPr>
                        <a:t> API and returns data.</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Test Priority</a:t>
                      </a:r>
                      <a:endParaRPr lang="en-US" sz="1100"/>
                    </a:p>
                    <a:p>
                      <a:pPr algn="l">
                        <a:lnSpc>
                          <a:spcPts val="240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High</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591502">
                <a:tc>
                  <a:txBody>
                    <a:bodyPr/>
                    <a:lstStyle/>
                    <a:p>
                      <a:pPr algn="l">
                        <a:lnSpc>
                          <a:spcPts val="2400"/>
                        </a:lnSpc>
                        <a:defRPr/>
                      </a:pPr>
                      <a:r>
                        <a:rPr lang="en-US" sz="2000">
                          <a:solidFill>
                            <a:srgbClr val="000000"/>
                          </a:solidFill>
                          <a:latin typeface="Calibri (MS)"/>
                          <a:ea typeface="Calibri (MS)"/>
                          <a:cs typeface="Calibri (MS)"/>
                          <a:sym typeface="Calibri (MS)"/>
                        </a:rPr>
                        <a:t>Pre-Requisite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dirty="0">
                          <a:solidFill>
                            <a:srgbClr val="000000"/>
                          </a:solidFill>
                          <a:latin typeface="Calibri (MS)"/>
                          <a:ea typeface="Calibri (MS)"/>
                          <a:cs typeface="Calibri (MS)"/>
                          <a:sym typeface="Calibri (MS)"/>
                        </a:rPr>
                        <a:t>Internet connection, </a:t>
                      </a:r>
                      <a:r>
                        <a:rPr lang="en-US" sz="2000" dirty="0" err="1">
                          <a:solidFill>
                            <a:srgbClr val="000000"/>
                          </a:solidFill>
                          <a:latin typeface="Calibri (MS)"/>
                          <a:ea typeface="Calibri (MS)"/>
                          <a:cs typeface="Calibri (MS)"/>
                          <a:sym typeface="Calibri (MS)"/>
                        </a:rPr>
                        <a:t>yfinance</a:t>
                      </a:r>
                      <a:r>
                        <a:rPr lang="en-US" sz="2000" dirty="0">
                          <a:solidFill>
                            <a:srgbClr val="000000"/>
                          </a:solidFill>
                          <a:latin typeface="Calibri (MS)"/>
                          <a:ea typeface="Calibri (MS)"/>
                          <a:cs typeface="Calibri (MS)"/>
                          <a:sym typeface="Calibri (MS)"/>
                        </a:rPr>
                        <a:t> library installed</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Post-Requisite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None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591502">
                <a:tc gridSpan="4">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extLst>
              <p:ext uri="{D42A27DB-BD31-4B8C-83A1-F6EECF244321}">
                <p14:modId xmlns:p14="http://schemas.microsoft.com/office/powerpoint/2010/main" val="3742358959"/>
              </p:ext>
            </p:extLst>
          </p:nvPr>
        </p:nvGraphicFramePr>
        <p:xfrm>
          <a:off x="685800" y="3559208"/>
          <a:ext cx="17094200" cy="1508092"/>
        </p:xfrm>
        <a:graphic>
          <a:graphicData uri="http://schemas.openxmlformats.org/drawingml/2006/table">
            <a:tbl>
              <a:tblPr/>
              <a:tblGrid>
                <a:gridCol w="1148740">
                  <a:extLst>
                    <a:ext uri="{9D8B030D-6E8A-4147-A177-3AD203B41FA5}">
                      <a16:colId xmlns:a16="http://schemas.microsoft.com/office/drawing/2014/main" val="20000"/>
                    </a:ext>
                  </a:extLst>
                </a:gridCol>
                <a:gridCol w="2957135">
                  <a:extLst>
                    <a:ext uri="{9D8B030D-6E8A-4147-A177-3AD203B41FA5}">
                      <a16:colId xmlns:a16="http://schemas.microsoft.com/office/drawing/2014/main" val="20001"/>
                    </a:ext>
                  </a:extLst>
                </a:gridCol>
                <a:gridCol w="1663652">
                  <a:extLst>
                    <a:ext uri="{9D8B030D-6E8A-4147-A177-3AD203B41FA5}">
                      <a16:colId xmlns:a16="http://schemas.microsoft.com/office/drawing/2014/main" val="20002"/>
                    </a:ext>
                  </a:extLst>
                </a:gridCol>
                <a:gridCol w="2957135">
                  <a:extLst>
                    <a:ext uri="{9D8B030D-6E8A-4147-A177-3AD203B41FA5}">
                      <a16:colId xmlns:a16="http://schemas.microsoft.com/office/drawing/2014/main" val="20003"/>
                    </a:ext>
                  </a:extLst>
                </a:gridCol>
                <a:gridCol w="2957135">
                  <a:extLst>
                    <a:ext uri="{9D8B030D-6E8A-4147-A177-3AD203B41FA5}">
                      <a16:colId xmlns:a16="http://schemas.microsoft.com/office/drawing/2014/main" val="20004"/>
                    </a:ext>
                  </a:extLst>
                </a:gridCol>
                <a:gridCol w="2453268">
                  <a:extLst>
                    <a:ext uri="{9D8B030D-6E8A-4147-A177-3AD203B41FA5}">
                      <a16:colId xmlns:a16="http://schemas.microsoft.com/office/drawing/2014/main" val="20005"/>
                    </a:ext>
                  </a:extLst>
                </a:gridCol>
                <a:gridCol w="2957135">
                  <a:extLst>
                    <a:ext uri="{9D8B030D-6E8A-4147-A177-3AD203B41FA5}">
                      <a16:colId xmlns:a16="http://schemas.microsoft.com/office/drawing/2014/main" val="20006"/>
                    </a:ext>
                  </a:extLst>
                </a:gridCol>
              </a:tblGrid>
              <a:tr h="619461">
                <a:tc>
                  <a:txBody>
                    <a:bodyPr/>
                    <a:lstStyle/>
                    <a:p>
                      <a:pPr algn="l">
                        <a:lnSpc>
                          <a:spcPts val="2400"/>
                        </a:lnSpc>
                        <a:defRPr/>
                      </a:pPr>
                      <a:r>
                        <a:rPr lang="en-US" sz="2000" b="1">
                          <a:solidFill>
                            <a:srgbClr val="FFFFFF"/>
                          </a:solidFill>
                          <a:latin typeface="Calibri (MS) Bold"/>
                          <a:ea typeface="Calibri (MS) Bold"/>
                          <a:cs typeface="Calibri (MS) Bold"/>
                          <a:sym typeface="Calibri (MS) Bold"/>
                        </a:rPr>
                        <a:t>S.No</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Inputs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Expected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Actual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Browser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dirty="0">
                          <a:solidFill>
                            <a:srgbClr val="FFFFFF"/>
                          </a:solidFill>
                          <a:latin typeface="Calibri (MS) Bold"/>
                          <a:ea typeface="Calibri (MS) Bold"/>
                          <a:cs typeface="Calibri (MS) Bold"/>
                          <a:sym typeface="Calibri (MS) Bold"/>
                        </a:rPr>
                        <a:t>Test Result</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8631">
                <a:tc>
                  <a:txBody>
                    <a:bodyPr/>
                    <a:lstStyle/>
                    <a:p>
                      <a:pPr algn="l">
                        <a:lnSpc>
                          <a:spcPts val="2400"/>
                        </a:lnSpc>
                        <a:defRPr/>
                      </a:pPr>
                      <a:r>
                        <a:rPr lang="en-US" sz="2000">
                          <a:solidFill>
                            <a:srgbClr val="000000"/>
                          </a:solidFill>
                          <a:latin typeface="Calibri (MS)"/>
                          <a:ea typeface="Calibri (MS)"/>
                          <a:cs typeface="Calibri (MS)"/>
                          <a:sym typeface="Calibri (MS)"/>
                        </a:rPr>
                        <a:t>1</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Call fetch_stock_data()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'TCS.NS'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List of valid dates and prices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List of valid dates and prices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CLI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dirty="0">
                          <a:solidFill>
                            <a:srgbClr val="000000"/>
                          </a:solidFill>
                          <a:latin typeface="Calibri (MS)"/>
                          <a:ea typeface="Calibri (MS)"/>
                          <a:cs typeface="Calibri (MS)"/>
                          <a:sym typeface="Calibri (MS)"/>
                        </a:rPr>
                        <a:t>Pass</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bl>
          </a:graphicData>
        </a:graphic>
      </p:graphicFrame>
      <p:grpSp>
        <p:nvGrpSpPr>
          <p:cNvPr id="4" name="Group 4"/>
          <p:cNvGrpSpPr/>
          <p:nvPr/>
        </p:nvGrpSpPr>
        <p:grpSpPr>
          <a:xfrm>
            <a:off x="192984" y="190500"/>
            <a:ext cx="10515600" cy="523220"/>
            <a:chOff x="0" y="0"/>
            <a:chExt cx="14020800" cy="697627"/>
          </a:xfrm>
        </p:grpSpPr>
        <p:sp>
          <p:nvSpPr>
            <p:cNvPr id="5" name="Freeform 5"/>
            <p:cNvSpPr/>
            <p:nvPr/>
          </p:nvSpPr>
          <p:spPr>
            <a:xfrm>
              <a:off x="0" y="0"/>
              <a:ext cx="14020800" cy="697627"/>
            </a:xfrm>
            <a:custGeom>
              <a:avLst/>
              <a:gdLst/>
              <a:ahLst/>
              <a:cxnLst/>
              <a:rect l="l" t="t" r="r" b="b"/>
              <a:pathLst>
                <a:path w="14020800" h="697627">
                  <a:moveTo>
                    <a:pt x="0" y="0"/>
                  </a:moveTo>
                  <a:lnTo>
                    <a:pt x="14020800" y="0"/>
                  </a:lnTo>
                  <a:lnTo>
                    <a:pt x="14020800" y="697627"/>
                  </a:lnTo>
                  <a:lnTo>
                    <a:pt x="0" y="697627"/>
                  </a:lnTo>
                  <a:close/>
                </a:path>
              </a:pathLst>
            </a:custGeom>
            <a:solidFill>
              <a:srgbClr val="000000">
                <a:alpha val="0"/>
              </a:srgbClr>
            </a:solidFill>
          </p:spPr>
        </p:sp>
        <p:sp>
          <p:nvSpPr>
            <p:cNvPr id="6" name="TextBox 6"/>
            <p:cNvSpPr txBox="1"/>
            <p:nvPr/>
          </p:nvSpPr>
          <p:spPr>
            <a:xfrm>
              <a:off x="0" y="-47625"/>
              <a:ext cx="14020800" cy="745252"/>
            </a:xfrm>
            <a:prstGeom prst="rect">
              <a:avLst/>
            </a:prstGeom>
          </p:spPr>
          <p:txBody>
            <a:bodyPr lIns="0" tIns="0" rIns="0" bIns="0" rtlCol="0" anchor="t"/>
            <a:lstStyle/>
            <a:p>
              <a:pPr algn="l">
                <a:lnSpc>
                  <a:spcPts val="3359"/>
                </a:lnSpc>
              </a:pPr>
              <a:r>
                <a:rPr lang="en-US" sz="2799" b="1" dirty="0">
                  <a:solidFill>
                    <a:schemeClr val="tx2"/>
                  </a:solidFill>
                  <a:latin typeface="Calibri (MS) Bold"/>
                  <a:ea typeface="Calibri (MS) Bold"/>
                  <a:cs typeface="Calibri (MS) Bold"/>
                  <a:sym typeface="Calibri (MS) Bold"/>
                </a:rPr>
                <a:t>TC001</a:t>
              </a:r>
              <a:r>
                <a:rPr lang="en-US" sz="2799" b="1" dirty="0">
                  <a:solidFill>
                    <a:srgbClr val="000000"/>
                  </a:solidFill>
                  <a:latin typeface="Calibri (MS) Bold"/>
                  <a:ea typeface="Calibri (MS) Bold"/>
                  <a:cs typeface="Calibri (MS) Bold"/>
                  <a:sym typeface="Calibri (MS) Bold"/>
                </a:rPr>
                <a:t>: </a:t>
              </a:r>
              <a:r>
                <a:rPr lang="en-US" sz="2799" dirty="0">
                  <a:solidFill>
                    <a:srgbClr val="000000"/>
                  </a:solidFill>
                  <a:latin typeface="Calibri (MS)"/>
                  <a:ea typeface="Calibri (MS)"/>
                  <a:cs typeface="Calibri (MS)"/>
                  <a:sym typeface="Calibri (MS)"/>
                </a:rPr>
                <a:t>Verify if the system fetches stock data from the correct API</a:t>
              </a:r>
            </a:p>
          </p:txBody>
        </p:sp>
      </p:grpSp>
      <p:graphicFrame>
        <p:nvGraphicFramePr>
          <p:cNvPr id="7" name="Table 7"/>
          <p:cNvGraphicFramePr>
            <a:graphicFrameLocks noGrp="1"/>
          </p:cNvGraphicFramePr>
          <p:nvPr/>
        </p:nvGraphicFramePr>
        <p:xfrm>
          <a:off x="641350" y="5694839"/>
          <a:ext cx="17005300" cy="2957512"/>
        </p:xfrm>
        <a:graphic>
          <a:graphicData uri="http://schemas.openxmlformats.org/drawingml/2006/table">
            <a:tbl>
              <a:tblPr/>
              <a:tblGrid>
                <a:gridCol w="1584552">
                  <a:extLst>
                    <a:ext uri="{9D8B030D-6E8A-4147-A177-3AD203B41FA5}">
                      <a16:colId xmlns:a16="http://schemas.microsoft.com/office/drawing/2014/main" val="20000"/>
                    </a:ext>
                  </a:extLst>
                </a:gridCol>
                <a:gridCol w="7941116">
                  <a:extLst>
                    <a:ext uri="{9D8B030D-6E8A-4147-A177-3AD203B41FA5}">
                      <a16:colId xmlns:a16="http://schemas.microsoft.com/office/drawing/2014/main" val="20001"/>
                    </a:ext>
                  </a:extLst>
                </a:gridCol>
                <a:gridCol w="1737833">
                  <a:extLst>
                    <a:ext uri="{9D8B030D-6E8A-4147-A177-3AD203B41FA5}">
                      <a16:colId xmlns:a16="http://schemas.microsoft.com/office/drawing/2014/main" val="20002"/>
                    </a:ext>
                  </a:extLst>
                </a:gridCol>
                <a:gridCol w="5741799">
                  <a:extLst>
                    <a:ext uri="{9D8B030D-6E8A-4147-A177-3AD203B41FA5}">
                      <a16:colId xmlns:a16="http://schemas.microsoft.com/office/drawing/2014/main" val="20003"/>
                    </a:ext>
                  </a:extLst>
                </a:gridCol>
              </a:tblGrid>
              <a:tr h="887254">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 ID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TC002</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Check if the system handles API failures and missing 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7254">
                <a:tc>
                  <a:txBody>
                    <a:bodyPr/>
                    <a:lstStyle/>
                    <a:p>
                      <a:pPr algn="l">
                        <a:lnSpc>
                          <a:spcPts val="2400"/>
                        </a:lnSpc>
                        <a:defRPr/>
                      </a:pPr>
                      <a:r>
                        <a:rPr lang="en-US" sz="2000">
                          <a:solidFill>
                            <a:srgbClr val="000000"/>
                          </a:solidFill>
                          <a:latin typeface="Calibri (MS)"/>
                          <a:ea typeface="Calibri (MS)"/>
                          <a:cs typeface="Calibri (MS)"/>
                          <a:sym typeface="Calibri (MS)"/>
                        </a:rPr>
                        <a:t>Description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dirty="0">
                          <a:solidFill>
                            <a:srgbClr val="000000"/>
                          </a:solidFill>
                          <a:latin typeface="Calibri (MS)"/>
                          <a:ea typeface="Calibri (MS)"/>
                          <a:cs typeface="Calibri (MS)"/>
                          <a:sym typeface="Calibri (MS)"/>
                        </a:rPr>
                        <a:t>Ensure system gracefully handles empty/missing data from the </a:t>
                      </a:r>
                      <a:r>
                        <a:rPr lang="en-US" sz="2000" dirty="0" err="1">
                          <a:solidFill>
                            <a:srgbClr val="000000"/>
                          </a:solidFill>
                          <a:latin typeface="Calibri (MS)"/>
                          <a:ea typeface="Calibri (MS)"/>
                          <a:cs typeface="Calibri (MS)"/>
                          <a:sym typeface="Calibri (MS)"/>
                        </a:rPr>
                        <a:t>yfinance</a:t>
                      </a:r>
                      <a:r>
                        <a:rPr lang="en-US" sz="2000" dirty="0">
                          <a:solidFill>
                            <a:srgbClr val="000000"/>
                          </a:solidFill>
                          <a:latin typeface="Calibri (MS)"/>
                          <a:ea typeface="Calibri (MS)"/>
                          <a:cs typeface="Calibri (MS)"/>
                          <a:sym typeface="Calibri (MS)"/>
                        </a:rPr>
                        <a:t> API.</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Test Priority</a:t>
                      </a:r>
                      <a:endParaRPr lang="en-US" sz="1100"/>
                    </a:p>
                    <a:p>
                      <a:pPr algn="l">
                        <a:lnSpc>
                          <a:spcPts val="240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Medium</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591502">
                <a:tc>
                  <a:txBody>
                    <a:bodyPr/>
                    <a:lstStyle/>
                    <a:p>
                      <a:pPr algn="l">
                        <a:lnSpc>
                          <a:spcPts val="2400"/>
                        </a:lnSpc>
                        <a:defRPr/>
                      </a:pPr>
                      <a:r>
                        <a:rPr lang="en-US" sz="2000">
                          <a:solidFill>
                            <a:srgbClr val="000000"/>
                          </a:solidFill>
                          <a:latin typeface="Calibri (MS)"/>
                          <a:ea typeface="Calibri (MS)"/>
                          <a:cs typeface="Calibri (MS)"/>
                          <a:sym typeface="Calibri (MS)"/>
                        </a:rPr>
                        <a:t>Pre-Requisite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dirty="0" err="1">
                          <a:solidFill>
                            <a:srgbClr val="000000"/>
                          </a:solidFill>
                          <a:latin typeface="Calibri (MS)"/>
                          <a:ea typeface="Calibri (MS)"/>
                          <a:cs typeface="Calibri (MS)"/>
                          <a:sym typeface="Calibri (MS)"/>
                        </a:rPr>
                        <a:t>yfinance</a:t>
                      </a:r>
                      <a:r>
                        <a:rPr lang="en-US" sz="2000" dirty="0">
                          <a:solidFill>
                            <a:srgbClr val="000000"/>
                          </a:solidFill>
                          <a:latin typeface="Calibri (MS)"/>
                          <a:ea typeface="Calibri (MS)"/>
                          <a:cs typeface="Calibri (MS)"/>
                          <a:sym typeface="Calibri (MS)"/>
                        </a:rPr>
                        <a:t> installed, simulate invalid stock symbol</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Post-Requisite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None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591502">
                <a:tc gridSpan="4">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bl>
          </a:graphicData>
        </a:graphic>
      </p:graphicFrame>
      <p:graphicFrame>
        <p:nvGraphicFramePr>
          <p:cNvPr id="8" name="Table 8"/>
          <p:cNvGraphicFramePr>
            <a:graphicFrameLocks noGrp="1"/>
          </p:cNvGraphicFramePr>
          <p:nvPr>
            <p:extLst>
              <p:ext uri="{D42A27DB-BD31-4B8C-83A1-F6EECF244321}">
                <p14:modId xmlns:p14="http://schemas.microsoft.com/office/powerpoint/2010/main" val="3900263907"/>
              </p:ext>
            </p:extLst>
          </p:nvPr>
        </p:nvGraphicFramePr>
        <p:xfrm>
          <a:off x="641350" y="8474606"/>
          <a:ext cx="16979900" cy="1776412"/>
        </p:xfrm>
        <a:graphic>
          <a:graphicData uri="http://schemas.openxmlformats.org/drawingml/2006/table">
            <a:tbl>
              <a:tblPr/>
              <a:tblGrid>
                <a:gridCol w="829207">
                  <a:extLst>
                    <a:ext uri="{9D8B030D-6E8A-4147-A177-3AD203B41FA5}">
                      <a16:colId xmlns:a16="http://schemas.microsoft.com/office/drawing/2014/main" val="20000"/>
                    </a:ext>
                  </a:extLst>
                </a:gridCol>
                <a:gridCol w="2858231">
                  <a:extLst>
                    <a:ext uri="{9D8B030D-6E8A-4147-A177-3AD203B41FA5}">
                      <a16:colId xmlns:a16="http://schemas.microsoft.com/office/drawing/2014/main" val="20001"/>
                    </a:ext>
                  </a:extLst>
                </a:gridCol>
                <a:gridCol w="2586515">
                  <a:extLst>
                    <a:ext uri="{9D8B030D-6E8A-4147-A177-3AD203B41FA5}">
                      <a16:colId xmlns:a16="http://schemas.microsoft.com/office/drawing/2014/main" val="20002"/>
                    </a:ext>
                  </a:extLst>
                </a:gridCol>
                <a:gridCol w="3345678">
                  <a:extLst>
                    <a:ext uri="{9D8B030D-6E8A-4147-A177-3AD203B41FA5}">
                      <a16:colId xmlns:a16="http://schemas.microsoft.com/office/drawing/2014/main" val="20003"/>
                    </a:ext>
                  </a:extLst>
                </a:gridCol>
                <a:gridCol w="3658027">
                  <a:extLst>
                    <a:ext uri="{9D8B030D-6E8A-4147-A177-3AD203B41FA5}">
                      <a16:colId xmlns:a16="http://schemas.microsoft.com/office/drawing/2014/main" val="20004"/>
                    </a:ext>
                  </a:extLst>
                </a:gridCol>
                <a:gridCol w="1375325">
                  <a:extLst>
                    <a:ext uri="{9D8B030D-6E8A-4147-A177-3AD203B41FA5}">
                      <a16:colId xmlns:a16="http://schemas.microsoft.com/office/drawing/2014/main" val="20005"/>
                    </a:ext>
                  </a:extLst>
                </a:gridCol>
                <a:gridCol w="2326917">
                  <a:extLst>
                    <a:ext uri="{9D8B030D-6E8A-4147-A177-3AD203B41FA5}">
                      <a16:colId xmlns:a16="http://schemas.microsoft.com/office/drawing/2014/main" val="20006"/>
                    </a:ext>
                  </a:extLst>
                </a:gridCol>
              </a:tblGrid>
              <a:tr h="888206">
                <a:tc>
                  <a:txBody>
                    <a:bodyPr/>
                    <a:lstStyle/>
                    <a:p>
                      <a:pPr algn="l">
                        <a:lnSpc>
                          <a:spcPts val="2400"/>
                        </a:lnSpc>
                        <a:defRPr/>
                      </a:pPr>
                      <a:r>
                        <a:rPr lang="en-US" sz="2000" b="1">
                          <a:solidFill>
                            <a:srgbClr val="FFFFFF"/>
                          </a:solidFill>
                          <a:latin typeface="Calibri (MS) Bold"/>
                          <a:ea typeface="Calibri (MS) Bold"/>
                          <a:cs typeface="Calibri (MS) Bold"/>
                          <a:sym typeface="Calibri (MS) Bold"/>
                        </a:rPr>
                        <a:t>S.No</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Inputs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Expected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Actual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Browser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Result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8206">
                <a:tc>
                  <a:txBody>
                    <a:bodyPr/>
                    <a:lstStyle/>
                    <a:p>
                      <a:pPr algn="l">
                        <a:lnSpc>
                          <a:spcPts val="2400"/>
                        </a:lnSpc>
                        <a:defRPr/>
                      </a:pPr>
                      <a:r>
                        <a:rPr lang="en-US" sz="2000" dirty="0">
                          <a:solidFill>
                            <a:srgbClr val="000000"/>
                          </a:solidFill>
                          <a:latin typeface="Calibri (MS)"/>
                          <a:cs typeface="Calibri (MS)"/>
                          <a:sym typeface="Calibri (MS)"/>
                        </a:rPr>
                        <a:t>1</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Call fetch_stock_data() offline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'TCS.NS' (No internet)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Exception caught or handled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Graceful handling via exception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CLI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dirty="0">
                          <a:solidFill>
                            <a:srgbClr val="000000"/>
                          </a:solidFill>
                          <a:latin typeface="Calibri (MS)"/>
                          <a:ea typeface="Calibri (MS)"/>
                          <a:cs typeface="Calibri (MS)"/>
                          <a:sym typeface="Calibri (MS)"/>
                        </a:rPr>
                        <a:t>Pass</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1"/>
                  </a:ext>
                </a:extLst>
              </a:tr>
            </a:tbl>
          </a:graphicData>
        </a:graphic>
      </p:graphicFrame>
      <p:grpSp>
        <p:nvGrpSpPr>
          <p:cNvPr id="9" name="Group 9"/>
          <p:cNvGrpSpPr/>
          <p:nvPr/>
        </p:nvGrpSpPr>
        <p:grpSpPr>
          <a:xfrm>
            <a:off x="192984" y="5036454"/>
            <a:ext cx="12192000" cy="658385"/>
            <a:chOff x="0" y="0"/>
            <a:chExt cx="16256000" cy="877847"/>
          </a:xfrm>
        </p:grpSpPr>
        <p:sp>
          <p:nvSpPr>
            <p:cNvPr id="10" name="Freeform 10"/>
            <p:cNvSpPr/>
            <p:nvPr/>
          </p:nvSpPr>
          <p:spPr>
            <a:xfrm>
              <a:off x="0" y="0"/>
              <a:ext cx="16256000" cy="877847"/>
            </a:xfrm>
            <a:custGeom>
              <a:avLst/>
              <a:gdLst/>
              <a:ahLst/>
              <a:cxnLst/>
              <a:rect l="l" t="t" r="r" b="b"/>
              <a:pathLst>
                <a:path w="16256000" h="877847">
                  <a:moveTo>
                    <a:pt x="0" y="0"/>
                  </a:moveTo>
                  <a:lnTo>
                    <a:pt x="16256000" y="0"/>
                  </a:lnTo>
                  <a:lnTo>
                    <a:pt x="16256000" y="877847"/>
                  </a:lnTo>
                  <a:lnTo>
                    <a:pt x="0" y="877847"/>
                  </a:lnTo>
                  <a:close/>
                </a:path>
              </a:pathLst>
            </a:custGeom>
            <a:solidFill>
              <a:srgbClr val="000000">
                <a:alpha val="0"/>
              </a:srgbClr>
            </a:solidFill>
          </p:spPr>
        </p:sp>
        <p:sp>
          <p:nvSpPr>
            <p:cNvPr id="11" name="TextBox 11"/>
            <p:cNvSpPr txBox="1"/>
            <p:nvPr/>
          </p:nvSpPr>
          <p:spPr>
            <a:xfrm>
              <a:off x="0" y="-190500"/>
              <a:ext cx="16256000" cy="1068347"/>
            </a:xfrm>
            <a:prstGeom prst="rect">
              <a:avLst/>
            </a:prstGeom>
          </p:spPr>
          <p:txBody>
            <a:bodyPr lIns="0" tIns="0" rIns="0" bIns="0" rtlCol="0" anchor="t"/>
            <a:lstStyle/>
            <a:p>
              <a:pPr algn="l">
                <a:lnSpc>
                  <a:spcPts val="4899"/>
                </a:lnSpc>
              </a:pPr>
              <a:r>
                <a:rPr lang="en-US" sz="2799" b="1" dirty="0">
                  <a:solidFill>
                    <a:schemeClr val="tx2"/>
                  </a:solidFill>
                  <a:latin typeface="Calibri (MS) Bold"/>
                  <a:ea typeface="Calibri (MS) Bold"/>
                  <a:cs typeface="Calibri (MS) Bold"/>
                  <a:sym typeface="Calibri (MS) Bold"/>
                </a:rPr>
                <a:t>TC002</a:t>
              </a:r>
              <a:r>
                <a:rPr lang="en-US" sz="2799" b="1" dirty="0">
                  <a:solidFill>
                    <a:srgbClr val="000000"/>
                  </a:solidFill>
                  <a:latin typeface="Calibri (MS) Bold"/>
                  <a:ea typeface="Calibri (MS) Bold"/>
                  <a:cs typeface="Calibri (MS) Bold"/>
                  <a:sym typeface="Calibri (MS) Bold"/>
                </a:rPr>
                <a:t>: </a:t>
              </a:r>
              <a:r>
                <a:rPr lang="en-US" sz="2799" dirty="0">
                  <a:solidFill>
                    <a:srgbClr val="000000"/>
                  </a:solidFill>
                  <a:latin typeface="Calibri (MS)"/>
                  <a:ea typeface="Calibri (MS)"/>
                  <a:cs typeface="Calibri (MS)"/>
                  <a:sym typeface="Calibri (MS)"/>
                </a:rPr>
                <a:t>Check if the system handles API failures and missing data.</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533401" y="952500"/>
          <a:ext cx="17208500" cy="2985067"/>
        </p:xfrm>
        <a:graphic>
          <a:graphicData uri="http://schemas.openxmlformats.org/drawingml/2006/table">
            <a:tbl>
              <a:tblPr/>
              <a:tblGrid>
                <a:gridCol w="1776912">
                  <a:extLst>
                    <a:ext uri="{9D8B030D-6E8A-4147-A177-3AD203B41FA5}">
                      <a16:colId xmlns:a16="http://schemas.microsoft.com/office/drawing/2014/main" val="20000"/>
                    </a:ext>
                  </a:extLst>
                </a:gridCol>
                <a:gridCol w="7224877">
                  <a:extLst>
                    <a:ext uri="{9D8B030D-6E8A-4147-A177-3AD203B41FA5}">
                      <a16:colId xmlns:a16="http://schemas.microsoft.com/office/drawing/2014/main" val="20001"/>
                    </a:ext>
                  </a:extLst>
                </a:gridCol>
                <a:gridCol w="1885282">
                  <a:extLst>
                    <a:ext uri="{9D8B030D-6E8A-4147-A177-3AD203B41FA5}">
                      <a16:colId xmlns:a16="http://schemas.microsoft.com/office/drawing/2014/main" val="20002"/>
                    </a:ext>
                  </a:extLst>
                </a:gridCol>
                <a:gridCol w="6321429">
                  <a:extLst>
                    <a:ext uri="{9D8B030D-6E8A-4147-A177-3AD203B41FA5}">
                      <a16:colId xmlns:a16="http://schemas.microsoft.com/office/drawing/2014/main" val="20003"/>
                    </a:ext>
                  </a:extLst>
                </a:gridCol>
              </a:tblGrid>
              <a:tr h="887241">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 ID</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TC003</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Case </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Validate correctness of fetched stock prices and historical 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7241">
                <a:tc>
                  <a:txBody>
                    <a:bodyPr/>
                    <a:lstStyle/>
                    <a:p>
                      <a:pPr algn="l">
                        <a:lnSpc>
                          <a:spcPts val="2400"/>
                        </a:lnSpc>
                        <a:defRPr/>
                      </a:pPr>
                      <a:r>
                        <a:rPr lang="en-US" sz="2000">
                          <a:solidFill>
                            <a:srgbClr val="000000"/>
                          </a:solidFill>
                          <a:latin typeface="Calibri (MS)"/>
                          <a:ea typeface="Calibri (MS)"/>
                          <a:cs typeface="Calibri (MS)"/>
                          <a:sym typeface="Calibri (MS)"/>
                        </a:rPr>
                        <a:t>Description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Check the logical structure and range of the returned historical 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Test Priority</a:t>
                      </a:r>
                      <a:endParaRPr lang="en-US" sz="1100"/>
                    </a:p>
                    <a:p>
                      <a:pPr algn="l">
                        <a:lnSpc>
                          <a:spcPts val="2400"/>
                        </a:lnSpc>
                      </a:pP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High</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591494">
                <a:tc>
                  <a:txBody>
                    <a:bodyPr/>
                    <a:lstStyle/>
                    <a:p>
                      <a:pPr algn="l">
                        <a:lnSpc>
                          <a:spcPts val="2400"/>
                        </a:lnSpc>
                        <a:defRPr/>
                      </a:pPr>
                      <a:r>
                        <a:rPr lang="en-US" sz="2000">
                          <a:solidFill>
                            <a:srgbClr val="000000"/>
                          </a:solidFill>
                          <a:latin typeface="Calibri (MS)"/>
                          <a:ea typeface="Calibri (MS)"/>
                          <a:cs typeface="Calibri (MS)"/>
                          <a:sym typeface="Calibri (MS)"/>
                        </a:rPr>
                        <a:t>Pre-Requisite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dirty="0" err="1">
                          <a:solidFill>
                            <a:srgbClr val="000000"/>
                          </a:solidFill>
                          <a:latin typeface="Calibri (MS)"/>
                          <a:ea typeface="Calibri (MS)"/>
                          <a:cs typeface="Calibri (MS)"/>
                          <a:sym typeface="Calibri (MS)"/>
                        </a:rPr>
                        <a:t>yfinance</a:t>
                      </a:r>
                      <a:r>
                        <a:rPr lang="en-US" sz="2000" dirty="0">
                          <a:solidFill>
                            <a:srgbClr val="000000"/>
                          </a:solidFill>
                          <a:latin typeface="Calibri (MS)"/>
                          <a:ea typeface="Calibri (MS)"/>
                          <a:cs typeface="Calibri (MS)"/>
                          <a:sym typeface="Calibri (MS)"/>
                        </a:rPr>
                        <a:t> working, valid stock symbol</a:t>
                      </a:r>
                      <a:endParaRPr lang="en-US" sz="1100" dirty="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Post-Requisite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None</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619091">
                <a:tc gridSpan="4">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hMerge="1">
                  <a:txBody>
                    <a:bodyPr/>
                    <a:lstStyle/>
                    <a:p>
                      <a:pPr algn="l">
                        <a:lnSpc>
                          <a:spcPts val="2400"/>
                        </a:lnSpc>
                        <a:defRPr/>
                      </a:pPr>
                      <a:r>
                        <a:rPr lang="en-US" sz="2000">
                          <a:solidFill>
                            <a:srgbClr val="000000"/>
                          </a:solidFill>
                          <a:latin typeface="Calibri (MS)"/>
                          <a:ea typeface="Calibri (MS)"/>
                          <a:cs typeface="Calibri (MS)"/>
                          <a:sym typeface="Calibri (MS)"/>
                        </a:rPr>
                        <a:t>Test Execution Steps: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bl>
          </a:graphicData>
        </a:graphic>
      </p:graphicFrame>
      <p:graphicFrame>
        <p:nvGraphicFramePr>
          <p:cNvPr id="3" name="Table 3"/>
          <p:cNvGraphicFramePr>
            <a:graphicFrameLocks noGrp="1"/>
          </p:cNvGraphicFramePr>
          <p:nvPr/>
        </p:nvGraphicFramePr>
        <p:xfrm>
          <a:off x="533401" y="3937565"/>
          <a:ext cx="17208499" cy="3093560"/>
        </p:xfrm>
        <a:graphic>
          <a:graphicData uri="http://schemas.openxmlformats.org/drawingml/2006/table">
            <a:tbl>
              <a:tblPr/>
              <a:tblGrid>
                <a:gridCol w="599719">
                  <a:extLst>
                    <a:ext uri="{9D8B030D-6E8A-4147-A177-3AD203B41FA5}">
                      <a16:colId xmlns:a16="http://schemas.microsoft.com/office/drawing/2014/main" val="20000"/>
                    </a:ext>
                  </a:extLst>
                </a:gridCol>
                <a:gridCol w="2535049">
                  <a:extLst>
                    <a:ext uri="{9D8B030D-6E8A-4147-A177-3AD203B41FA5}">
                      <a16:colId xmlns:a16="http://schemas.microsoft.com/office/drawing/2014/main" val="20001"/>
                    </a:ext>
                  </a:extLst>
                </a:gridCol>
                <a:gridCol w="1131673">
                  <a:extLst>
                    <a:ext uri="{9D8B030D-6E8A-4147-A177-3AD203B41FA5}">
                      <a16:colId xmlns:a16="http://schemas.microsoft.com/office/drawing/2014/main" val="20002"/>
                    </a:ext>
                  </a:extLst>
                </a:gridCol>
                <a:gridCol w="5001544">
                  <a:extLst>
                    <a:ext uri="{9D8B030D-6E8A-4147-A177-3AD203B41FA5}">
                      <a16:colId xmlns:a16="http://schemas.microsoft.com/office/drawing/2014/main" val="20003"/>
                    </a:ext>
                  </a:extLst>
                </a:gridCol>
                <a:gridCol w="4933562">
                  <a:extLst>
                    <a:ext uri="{9D8B030D-6E8A-4147-A177-3AD203B41FA5}">
                      <a16:colId xmlns:a16="http://schemas.microsoft.com/office/drawing/2014/main" val="20004"/>
                    </a:ext>
                  </a:extLst>
                </a:gridCol>
                <a:gridCol w="1302010">
                  <a:extLst>
                    <a:ext uri="{9D8B030D-6E8A-4147-A177-3AD203B41FA5}">
                      <a16:colId xmlns:a16="http://schemas.microsoft.com/office/drawing/2014/main" val="20005"/>
                    </a:ext>
                  </a:extLst>
                </a:gridCol>
                <a:gridCol w="1704942">
                  <a:extLst>
                    <a:ext uri="{9D8B030D-6E8A-4147-A177-3AD203B41FA5}">
                      <a16:colId xmlns:a16="http://schemas.microsoft.com/office/drawing/2014/main" val="20006"/>
                    </a:ext>
                  </a:extLst>
                </a:gridCol>
              </a:tblGrid>
              <a:tr h="887191">
                <a:tc>
                  <a:txBody>
                    <a:bodyPr/>
                    <a:lstStyle/>
                    <a:p>
                      <a:pPr algn="l">
                        <a:lnSpc>
                          <a:spcPts val="2400"/>
                        </a:lnSpc>
                        <a:defRPr/>
                      </a:pPr>
                      <a:r>
                        <a:rPr lang="en-US" sz="2000" b="1">
                          <a:solidFill>
                            <a:srgbClr val="FFFFFF"/>
                          </a:solidFill>
                          <a:latin typeface="Calibri (MS) Bold"/>
                          <a:ea typeface="Calibri (MS) Bold"/>
                          <a:cs typeface="Calibri (MS) Bold"/>
                          <a:sym typeface="Calibri (MS) Bold"/>
                        </a:rPr>
                        <a:t>S.No</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Action</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Inputs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Expected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Actual Output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Browser</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tc>
                  <a:txBody>
                    <a:bodyPr/>
                    <a:lstStyle/>
                    <a:p>
                      <a:pPr algn="l">
                        <a:lnSpc>
                          <a:spcPts val="2400"/>
                        </a:lnSpc>
                        <a:defRPr/>
                      </a:pPr>
                      <a:r>
                        <a:rPr lang="en-US" sz="2000" b="1">
                          <a:solidFill>
                            <a:srgbClr val="FFFFFF"/>
                          </a:solidFill>
                          <a:latin typeface="Calibri (MS) Bold"/>
                          <a:ea typeface="Calibri (MS) Bold"/>
                          <a:cs typeface="Calibri (MS) Bold"/>
                          <a:sym typeface="Calibri (MS) Bold"/>
                        </a:rPr>
                        <a:t>Test Result</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87191">
                <a:tc>
                  <a:txBody>
                    <a:bodyPr/>
                    <a:lstStyle/>
                    <a:p>
                      <a:pPr algn="l">
                        <a:lnSpc>
                          <a:spcPts val="2400"/>
                        </a:lnSpc>
                        <a:defRPr/>
                      </a:pPr>
                      <a:r>
                        <a:rPr lang="en-US" sz="2000">
                          <a:solidFill>
                            <a:srgbClr val="000000"/>
                          </a:solidFill>
                          <a:latin typeface="Calibri (MS)"/>
                          <a:ea typeface="Calibri (MS)"/>
                          <a:cs typeface="Calibri (MS)"/>
                          <a:sym typeface="Calibri (MS)"/>
                        </a:rPr>
                        <a:t>1</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Call fetch_stock_data()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'INFY.NS'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Dates are sequential, prices are floats, no missing entries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Dates and prices fetched correctly, match expectations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CLI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tc>
                  <a:txBody>
                    <a:bodyPr/>
                    <a:lstStyle/>
                    <a:p>
                      <a:pPr algn="l">
                        <a:lnSpc>
                          <a:spcPts val="2400"/>
                        </a:lnSpc>
                        <a:defRPr/>
                      </a:pPr>
                      <a:r>
                        <a:rPr lang="en-US" sz="2000">
                          <a:solidFill>
                            <a:srgbClr val="000000"/>
                          </a:solidFill>
                          <a:latin typeface="Calibri (MS)"/>
                          <a:ea typeface="Calibri (MS)"/>
                          <a:cs typeface="Calibri (MS)"/>
                          <a:sym typeface="Calibri (MS)"/>
                        </a:rPr>
                        <a:t>Pass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1319178">
                <a:tc>
                  <a:txBody>
                    <a:bodyPr/>
                    <a:lstStyle/>
                    <a:p>
                      <a:pPr algn="l">
                        <a:lnSpc>
                          <a:spcPts val="2400"/>
                        </a:lnSpc>
                        <a:defRPr/>
                      </a:pPr>
                      <a:r>
                        <a:rPr lang="en-US" sz="2000">
                          <a:solidFill>
                            <a:srgbClr val="000000"/>
                          </a:solidFill>
                          <a:latin typeface="Calibri (MS)"/>
                          <a:ea typeface="Calibri (MS)"/>
                          <a:cs typeface="Calibri (MS)"/>
                          <a:sym typeface="Calibri (MS)"/>
                        </a:rPr>
                        <a:t>2</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Check length of prices array</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'INFY.NS'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&gt; 200 entries (1-year data)</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252 entries (approx), consistent with 1 year trading days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CLI</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tc>
                  <a:txBody>
                    <a:bodyPr/>
                    <a:lstStyle/>
                    <a:p>
                      <a:pPr algn="l">
                        <a:lnSpc>
                          <a:spcPts val="2400"/>
                        </a:lnSpc>
                        <a:defRPr/>
                      </a:pPr>
                      <a:r>
                        <a:rPr lang="en-US" sz="2000">
                          <a:solidFill>
                            <a:srgbClr val="000000"/>
                          </a:solidFill>
                          <a:latin typeface="Calibri (MS)"/>
                          <a:ea typeface="Calibri (MS)"/>
                          <a:cs typeface="Calibri (MS)"/>
                          <a:sym typeface="Calibri (MS)"/>
                        </a:rPr>
                        <a:t>Pass</a:t>
                      </a:r>
                      <a:endParaRPr lang="en-US" sz="1100"/>
                    </a:p>
                  </a:txBody>
                  <a:tcPr marT="91440" marB="9144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bl>
          </a:graphicData>
        </a:graphic>
      </p:graphicFrame>
      <p:grpSp>
        <p:nvGrpSpPr>
          <p:cNvPr id="4" name="Group 4"/>
          <p:cNvGrpSpPr/>
          <p:nvPr/>
        </p:nvGrpSpPr>
        <p:grpSpPr>
          <a:xfrm>
            <a:off x="76200" y="176852"/>
            <a:ext cx="12649200" cy="658385"/>
            <a:chOff x="0" y="0"/>
            <a:chExt cx="16865600" cy="877847"/>
          </a:xfrm>
        </p:grpSpPr>
        <p:sp>
          <p:nvSpPr>
            <p:cNvPr id="5" name="Freeform 5"/>
            <p:cNvSpPr/>
            <p:nvPr/>
          </p:nvSpPr>
          <p:spPr>
            <a:xfrm>
              <a:off x="0" y="0"/>
              <a:ext cx="16865600" cy="877847"/>
            </a:xfrm>
            <a:custGeom>
              <a:avLst/>
              <a:gdLst/>
              <a:ahLst/>
              <a:cxnLst/>
              <a:rect l="l" t="t" r="r" b="b"/>
              <a:pathLst>
                <a:path w="16865600" h="877847">
                  <a:moveTo>
                    <a:pt x="0" y="0"/>
                  </a:moveTo>
                  <a:lnTo>
                    <a:pt x="16865600" y="0"/>
                  </a:lnTo>
                  <a:lnTo>
                    <a:pt x="16865600" y="877847"/>
                  </a:lnTo>
                  <a:lnTo>
                    <a:pt x="0" y="877847"/>
                  </a:lnTo>
                  <a:close/>
                </a:path>
              </a:pathLst>
            </a:custGeom>
            <a:solidFill>
              <a:srgbClr val="000000">
                <a:alpha val="0"/>
              </a:srgbClr>
            </a:solidFill>
          </p:spPr>
        </p:sp>
        <p:sp>
          <p:nvSpPr>
            <p:cNvPr id="6" name="TextBox 6"/>
            <p:cNvSpPr txBox="1"/>
            <p:nvPr/>
          </p:nvSpPr>
          <p:spPr>
            <a:xfrm>
              <a:off x="0" y="-190500"/>
              <a:ext cx="16865600" cy="1068347"/>
            </a:xfrm>
            <a:prstGeom prst="rect">
              <a:avLst/>
            </a:prstGeom>
          </p:spPr>
          <p:txBody>
            <a:bodyPr lIns="0" tIns="0" rIns="0" bIns="0" rtlCol="0" anchor="t"/>
            <a:lstStyle/>
            <a:p>
              <a:pPr algn="just">
                <a:lnSpc>
                  <a:spcPts val="4899"/>
                </a:lnSpc>
              </a:pPr>
              <a:r>
                <a:rPr lang="en-US" sz="2799" b="1" dirty="0">
                  <a:solidFill>
                    <a:schemeClr val="tx2"/>
                  </a:solidFill>
                  <a:latin typeface="Calibri (MS) Bold"/>
                  <a:ea typeface="Calibri (MS) Bold"/>
                  <a:cs typeface="Calibri (MS) Bold"/>
                  <a:sym typeface="Calibri (MS) Bold"/>
                </a:rPr>
                <a:t>TC003</a:t>
              </a:r>
              <a:r>
                <a:rPr lang="en-US" sz="2799" b="1" dirty="0">
                  <a:solidFill>
                    <a:srgbClr val="000000"/>
                  </a:solidFill>
                  <a:latin typeface="Calibri (MS) Bold"/>
                  <a:ea typeface="Calibri (MS) Bold"/>
                  <a:cs typeface="Calibri (MS) Bold"/>
                  <a:sym typeface="Calibri (MS) Bold"/>
                </a:rPr>
                <a:t>: </a:t>
              </a:r>
              <a:r>
                <a:rPr lang="en-US" sz="2799" dirty="0">
                  <a:solidFill>
                    <a:srgbClr val="000000"/>
                  </a:solidFill>
                  <a:latin typeface="Calibri (MS)"/>
                  <a:ea typeface="Calibri (MS)"/>
                  <a:cs typeface="Calibri (MS)"/>
                  <a:sym typeface="Calibri (MS)"/>
                </a:rPr>
                <a:t>Validate the correctness of fetched stock prices and historical data.</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56578" y="190500"/>
            <a:ext cx="3151212" cy="655372"/>
          </a:xfrm>
          <a:prstGeom prst="rect">
            <a:avLst/>
          </a:prstGeom>
        </p:spPr>
        <p:txBody>
          <a:bodyPr wrap="square" lIns="0" tIns="0" rIns="0" bIns="0" rtlCol="0" anchor="t">
            <a:spAutoFit/>
          </a:bodyPr>
          <a:lstStyle/>
          <a:p>
            <a:pPr algn="ctr">
              <a:lnSpc>
                <a:spcPts val="5599"/>
              </a:lnSpc>
              <a:spcBef>
                <a:spcPct val="0"/>
              </a:spcBef>
            </a:pPr>
            <a:r>
              <a:rPr lang="en-US" sz="3999" b="1" dirty="0">
                <a:solidFill>
                  <a:schemeClr val="tx2"/>
                </a:solidFill>
                <a:latin typeface="Arimo Bold"/>
                <a:ea typeface="Arimo Bold"/>
                <a:cs typeface="Arimo Bold"/>
                <a:sym typeface="Arimo Bold"/>
              </a:rPr>
              <a:t>Test Cases</a:t>
            </a:r>
          </a:p>
        </p:txBody>
      </p:sp>
      <p:sp>
        <p:nvSpPr>
          <p:cNvPr id="3" name="TextBox 3"/>
          <p:cNvSpPr txBox="1"/>
          <p:nvPr/>
        </p:nvSpPr>
        <p:spPr>
          <a:xfrm>
            <a:off x="-223632" y="1241169"/>
            <a:ext cx="18511632" cy="8756051"/>
          </a:xfrm>
          <a:prstGeom prst="rect">
            <a:avLst/>
          </a:prstGeom>
        </p:spPr>
        <p:txBody>
          <a:bodyPr lIns="0" tIns="0" rIns="0" bIns="0" rtlCol="0" anchor="t">
            <a:spAutoFit/>
          </a:bodyPr>
          <a:lstStyle/>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TC001: Verify if the system fetches stock data from the correct API.</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TC002: Check if the system handles API failures and missing data.</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TC003: Validate the correctness of fetched stock prices and historical data.</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TC004: Verify if the system correctly decomposes stock prices using EMD.</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TC005: Validate if HTT (Hilbert Transform Time Series) is applied correctly.</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TC006: Ensure the model accepts input features and trains without errors.</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TC007: Verify model accuracy using test data. </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TC008: Validate predictions with real stock market trends.</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TC09: Ensure the system handles missing or incomplete data gracefully.</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TC010: Verify if the recommendations align with user risk preference.</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TC011: Check if stock recommendations update dynamically based on live prices.</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TC012: Ensure users can select investment amount and risk level.</a:t>
            </a:r>
          </a:p>
          <a:p>
            <a:pPr marL="755651" lvl="1" indent="-377825" algn="just">
              <a:lnSpc>
                <a:spcPts val="4900"/>
              </a:lnSpc>
              <a:spcBef>
                <a:spcPct val="0"/>
              </a:spcBef>
              <a:buFont typeface="Arial"/>
              <a:buChar char="•"/>
            </a:pPr>
            <a:r>
              <a:rPr lang="en-US" sz="3500" b="1" dirty="0">
                <a:solidFill>
                  <a:srgbClr val="000000"/>
                </a:solidFill>
                <a:latin typeface="Canva Sans Bold"/>
                <a:ea typeface="Canva Sans Bold"/>
                <a:cs typeface="Canva Sans Bold"/>
                <a:sym typeface="Canva Sans Bold"/>
              </a:rPr>
              <a:t>TC013: Validate UI displays correct recommendations based on user input.</a:t>
            </a:r>
          </a:p>
          <a:p>
            <a:pPr algn="just">
              <a:lnSpc>
                <a:spcPts val="4900"/>
              </a:lnSpc>
              <a:spcBef>
                <a:spcPct val="0"/>
              </a:spcBef>
            </a:pPr>
            <a:endParaRPr lang="en-US" sz="3500" b="1" dirty="0">
              <a:solidFill>
                <a:srgbClr val="000000"/>
              </a:solidFill>
              <a:latin typeface="Canva Sans Bold"/>
              <a:ea typeface="Canva Sans Bold"/>
              <a:cs typeface="Canva Sans Bold"/>
              <a:sym typeface="Canva Sans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066395" y="495300"/>
            <a:ext cx="6155209" cy="895350"/>
            <a:chOff x="0" y="0"/>
            <a:chExt cx="8206945" cy="1193800"/>
          </a:xfrm>
        </p:grpSpPr>
        <p:sp>
          <p:nvSpPr>
            <p:cNvPr id="3" name="Freeform 3"/>
            <p:cNvSpPr/>
            <p:nvPr/>
          </p:nvSpPr>
          <p:spPr>
            <a:xfrm>
              <a:off x="0" y="0"/>
              <a:ext cx="8206946" cy="1193800"/>
            </a:xfrm>
            <a:custGeom>
              <a:avLst/>
              <a:gdLst/>
              <a:ahLst/>
              <a:cxnLst/>
              <a:rect l="l" t="t" r="r" b="b"/>
              <a:pathLst>
                <a:path w="8206946" h="1193800">
                  <a:moveTo>
                    <a:pt x="0" y="0"/>
                  </a:moveTo>
                  <a:lnTo>
                    <a:pt x="8206946" y="0"/>
                  </a:lnTo>
                  <a:lnTo>
                    <a:pt x="8206946" y="1193800"/>
                  </a:lnTo>
                  <a:lnTo>
                    <a:pt x="0" y="1193800"/>
                  </a:lnTo>
                  <a:close/>
                </a:path>
              </a:pathLst>
            </a:custGeom>
            <a:solidFill>
              <a:srgbClr val="000000">
                <a:alpha val="0"/>
              </a:srgbClr>
            </a:solidFill>
          </p:spPr>
        </p:sp>
        <p:sp>
          <p:nvSpPr>
            <p:cNvPr id="4" name="TextBox 4"/>
            <p:cNvSpPr txBox="1"/>
            <p:nvPr/>
          </p:nvSpPr>
          <p:spPr>
            <a:xfrm>
              <a:off x="0" y="47625"/>
              <a:ext cx="8206945" cy="1146175"/>
            </a:xfrm>
            <a:prstGeom prst="rect">
              <a:avLst/>
            </a:prstGeom>
          </p:spPr>
          <p:txBody>
            <a:bodyPr lIns="0" tIns="0" rIns="0" bIns="0" rtlCol="0" anchor="t"/>
            <a:lstStyle/>
            <a:p>
              <a:pPr algn="ctr">
                <a:lnSpc>
                  <a:spcPts val="4200"/>
                </a:lnSpc>
              </a:pPr>
              <a:r>
                <a:rPr lang="en-US" sz="4000" b="1">
                  <a:solidFill>
                    <a:srgbClr val="1F497D"/>
                  </a:solidFill>
                  <a:latin typeface="Canva Sans Bold"/>
                  <a:ea typeface="Canva Sans Bold"/>
                  <a:cs typeface="Canva Sans Bold"/>
                  <a:sym typeface="Canva Sans Bold"/>
                </a:rPr>
                <a:t>Experimental Results</a:t>
              </a:r>
            </a:p>
          </p:txBody>
        </p:sp>
      </p:grpSp>
      <p:grpSp>
        <p:nvGrpSpPr>
          <p:cNvPr id="5" name="Group 5"/>
          <p:cNvGrpSpPr/>
          <p:nvPr/>
        </p:nvGrpSpPr>
        <p:grpSpPr>
          <a:xfrm>
            <a:off x="665299" y="1390650"/>
            <a:ext cx="16935687" cy="6381750"/>
            <a:chOff x="0" y="0"/>
            <a:chExt cx="22580916" cy="8509000"/>
          </a:xfrm>
        </p:grpSpPr>
        <p:sp>
          <p:nvSpPr>
            <p:cNvPr id="6" name="Freeform 6"/>
            <p:cNvSpPr/>
            <p:nvPr/>
          </p:nvSpPr>
          <p:spPr>
            <a:xfrm>
              <a:off x="0" y="0"/>
              <a:ext cx="22580916" cy="8509000"/>
            </a:xfrm>
            <a:custGeom>
              <a:avLst/>
              <a:gdLst/>
              <a:ahLst/>
              <a:cxnLst/>
              <a:rect l="l" t="t" r="r" b="b"/>
              <a:pathLst>
                <a:path w="22580916" h="8509000">
                  <a:moveTo>
                    <a:pt x="0" y="0"/>
                  </a:moveTo>
                  <a:lnTo>
                    <a:pt x="22580916" y="0"/>
                  </a:lnTo>
                  <a:lnTo>
                    <a:pt x="22580916" y="8509000"/>
                  </a:lnTo>
                  <a:lnTo>
                    <a:pt x="0" y="8509000"/>
                  </a:lnTo>
                  <a:close/>
                </a:path>
              </a:pathLst>
            </a:custGeom>
            <a:solidFill>
              <a:srgbClr val="000000">
                <a:alpha val="0"/>
              </a:srgbClr>
            </a:solidFill>
          </p:spPr>
        </p:sp>
        <p:sp>
          <p:nvSpPr>
            <p:cNvPr id="7" name="TextBox 7"/>
            <p:cNvSpPr txBox="1"/>
            <p:nvPr/>
          </p:nvSpPr>
          <p:spPr>
            <a:xfrm>
              <a:off x="0" y="-57150"/>
              <a:ext cx="22580916" cy="8566150"/>
            </a:xfrm>
            <a:prstGeom prst="rect">
              <a:avLst/>
            </a:prstGeom>
          </p:spPr>
          <p:txBody>
            <a:bodyPr lIns="0" tIns="0" rIns="0" bIns="0" rtlCol="0" anchor="t"/>
            <a:lstStyle/>
            <a:p>
              <a:pPr algn="just">
                <a:lnSpc>
                  <a:spcPts val="4200"/>
                </a:lnSpc>
              </a:pPr>
              <a:r>
                <a:rPr lang="en-US" sz="3000">
                  <a:solidFill>
                    <a:srgbClr val="000000"/>
                  </a:solidFill>
                  <a:latin typeface="Canva Sans"/>
                  <a:ea typeface="Canva Sans"/>
                  <a:cs typeface="Canva Sans"/>
                  <a:sym typeface="Canva Sans"/>
                </a:rPr>
                <a:t>The results demonstrated that the system was able to effectively identify stocks with strong upward momentum. For instance, companies like TCS, HDFC Bank, and Infosys showed significant predicted price increases over the next 30 days, with returns estimated between 8% and 11%. These predictions aligned with recent bullish trends in their historical data, showing the model's ability to detect consistent growth patterns.</a:t>
              </a:r>
            </a:p>
            <a:p>
              <a:pPr algn="just">
                <a:lnSpc>
                  <a:spcPts val="4200"/>
                </a:lnSpc>
              </a:pPr>
              <a:endParaRPr lang="en-US" sz="3000">
                <a:solidFill>
                  <a:srgbClr val="000000"/>
                </a:solidFill>
                <a:latin typeface="Canva Sans"/>
                <a:ea typeface="Canva Sans"/>
                <a:cs typeface="Canva Sans"/>
                <a:sym typeface="Canva Sans"/>
              </a:endParaRPr>
            </a:p>
            <a:p>
              <a:pPr algn="just">
                <a:lnSpc>
                  <a:spcPts val="4200"/>
                </a:lnSpc>
              </a:pPr>
              <a:r>
                <a:rPr lang="en-US" sz="3000">
                  <a:solidFill>
                    <a:srgbClr val="000000"/>
                  </a:solidFill>
                  <a:latin typeface="Canva Sans"/>
                  <a:ea typeface="Canva Sans"/>
                  <a:cs typeface="Canva Sans"/>
                  <a:sym typeface="Canva Sans"/>
                </a:rPr>
                <a:t>Additionally, the recommendation system considered the user’s investment amount and risk appetite to suggest optimal stock quantities to purchase, making the results not only accurate but also personalized. Lower-risk investors were guided toward stable, blue-chip stocks, while higher-risk investors received suggestions for high-volatility, potentially high-return equities.</a:t>
              </a:r>
            </a:p>
            <a:p>
              <a:pPr algn="just">
                <a:lnSpc>
                  <a:spcPts val="4200"/>
                </a:lnSpc>
              </a:pPr>
              <a:endParaRPr lang="en-US" sz="3000">
                <a:solidFill>
                  <a:srgbClr val="000000"/>
                </a:solidFill>
                <a:latin typeface="Canva Sans"/>
                <a:ea typeface="Canva Sans"/>
                <a:cs typeface="Canva Sans"/>
                <a:sym typeface="Canva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84312"/>
            <a:ext cx="10941818" cy="2454388"/>
          </a:xfrm>
          <a:custGeom>
            <a:avLst/>
            <a:gdLst/>
            <a:ahLst/>
            <a:cxnLst/>
            <a:rect l="l" t="t" r="r" b="b"/>
            <a:pathLst>
              <a:path w="10941818" h="2454388">
                <a:moveTo>
                  <a:pt x="0" y="0"/>
                </a:moveTo>
                <a:lnTo>
                  <a:pt x="10941818" y="0"/>
                </a:lnTo>
                <a:lnTo>
                  <a:pt x="10941818" y="2454388"/>
                </a:lnTo>
                <a:lnTo>
                  <a:pt x="0" y="2454388"/>
                </a:lnTo>
                <a:lnTo>
                  <a:pt x="0" y="0"/>
                </a:lnTo>
                <a:close/>
              </a:path>
            </a:pathLst>
          </a:custGeom>
          <a:blipFill>
            <a:blip r:embed="rId2"/>
            <a:stretch>
              <a:fillRect/>
            </a:stretch>
          </a:blipFill>
        </p:spPr>
      </p:sp>
      <p:sp>
        <p:nvSpPr>
          <p:cNvPr id="3" name="TextBox 3"/>
          <p:cNvSpPr txBox="1"/>
          <p:nvPr/>
        </p:nvSpPr>
        <p:spPr>
          <a:xfrm>
            <a:off x="1028700" y="403225"/>
            <a:ext cx="5829300" cy="573427"/>
          </a:xfrm>
          <a:prstGeom prst="rect">
            <a:avLst/>
          </a:prstGeom>
        </p:spPr>
        <p:txBody>
          <a:bodyPr wrap="square" lIns="0" tIns="0" rIns="0" bIns="0" rtlCol="0" anchor="t">
            <a:spAutoFit/>
          </a:bodyPr>
          <a:lstStyle/>
          <a:p>
            <a:pPr algn="l">
              <a:lnSpc>
                <a:spcPts val="4900"/>
              </a:lnSpc>
              <a:spcBef>
                <a:spcPct val="0"/>
              </a:spcBef>
            </a:pPr>
            <a:r>
              <a:rPr lang="en-US" sz="3500" b="1" dirty="0">
                <a:solidFill>
                  <a:schemeClr val="tx2"/>
                </a:solidFill>
                <a:latin typeface="Arimo Bold"/>
                <a:ea typeface="Arimo Bold"/>
                <a:cs typeface="Arimo Bold"/>
                <a:sym typeface="Arimo Bold"/>
              </a:rPr>
              <a:t>Screenshots of Results</a:t>
            </a:r>
          </a:p>
        </p:txBody>
      </p:sp>
      <p:sp>
        <p:nvSpPr>
          <p:cNvPr id="4" name="Freeform 4"/>
          <p:cNvSpPr/>
          <p:nvPr/>
        </p:nvSpPr>
        <p:spPr>
          <a:xfrm>
            <a:off x="413713" y="3938700"/>
            <a:ext cx="10658718" cy="6571986"/>
          </a:xfrm>
          <a:custGeom>
            <a:avLst/>
            <a:gdLst/>
            <a:ahLst/>
            <a:cxnLst/>
            <a:rect l="l" t="t" r="r" b="b"/>
            <a:pathLst>
              <a:path w="10658718" h="6571986">
                <a:moveTo>
                  <a:pt x="0" y="0"/>
                </a:moveTo>
                <a:lnTo>
                  <a:pt x="10658718" y="0"/>
                </a:lnTo>
                <a:lnTo>
                  <a:pt x="10658718" y="6571986"/>
                </a:lnTo>
                <a:lnTo>
                  <a:pt x="0" y="6571986"/>
                </a:lnTo>
                <a:lnTo>
                  <a:pt x="0" y="0"/>
                </a:lnTo>
                <a:close/>
              </a:path>
            </a:pathLst>
          </a:custGeom>
          <a:blipFill>
            <a:blip r:embed="rId3"/>
            <a:stretch>
              <a:fillRect l="-29382" t="-26630" r="-28225" b="-17152"/>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62251" y="317526"/>
            <a:ext cx="1717477" cy="537718"/>
            <a:chOff x="0" y="0"/>
            <a:chExt cx="2289969" cy="716957"/>
          </a:xfrm>
        </p:grpSpPr>
        <p:sp>
          <p:nvSpPr>
            <p:cNvPr id="3" name="Freeform 3"/>
            <p:cNvSpPr/>
            <p:nvPr/>
          </p:nvSpPr>
          <p:spPr>
            <a:xfrm>
              <a:off x="0" y="0"/>
              <a:ext cx="2289969" cy="716957"/>
            </a:xfrm>
            <a:custGeom>
              <a:avLst/>
              <a:gdLst/>
              <a:ahLst/>
              <a:cxnLst/>
              <a:rect l="l" t="t" r="r" b="b"/>
              <a:pathLst>
                <a:path w="2289969" h="716957">
                  <a:moveTo>
                    <a:pt x="0" y="0"/>
                  </a:moveTo>
                  <a:lnTo>
                    <a:pt x="2289969" y="0"/>
                  </a:lnTo>
                  <a:lnTo>
                    <a:pt x="2289969" y="716957"/>
                  </a:lnTo>
                  <a:lnTo>
                    <a:pt x="0" y="716957"/>
                  </a:lnTo>
                  <a:close/>
                </a:path>
              </a:pathLst>
            </a:custGeom>
            <a:solidFill>
              <a:srgbClr val="000000">
                <a:alpha val="0"/>
              </a:srgbClr>
            </a:solidFill>
          </p:spPr>
        </p:sp>
        <p:sp>
          <p:nvSpPr>
            <p:cNvPr id="4" name="TextBox 4"/>
            <p:cNvSpPr txBox="1"/>
            <p:nvPr/>
          </p:nvSpPr>
          <p:spPr>
            <a:xfrm>
              <a:off x="0" y="-57150"/>
              <a:ext cx="2289969" cy="774107"/>
            </a:xfrm>
            <a:prstGeom prst="rect">
              <a:avLst/>
            </a:prstGeom>
          </p:spPr>
          <p:txBody>
            <a:bodyPr lIns="0" tIns="0" rIns="0" bIns="0" rtlCol="0" anchor="t"/>
            <a:lstStyle/>
            <a:p>
              <a:pPr algn="ctr">
                <a:lnSpc>
                  <a:spcPts val="4485"/>
                </a:lnSpc>
              </a:pPr>
              <a:r>
                <a:rPr lang="en-US" sz="3204" b="1" dirty="0">
                  <a:solidFill>
                    <a:schemeClr val="tx2"/>
                  </a:solidFill>
                  <a:latin typeface="Canva Sans Bold"/>
                  <a:ea typeface="Canva Sans Bold"/>
                  <a:cs typeface="Canva Sans Bold"/>
                  <a:sym typeface="Canva Sans Bold"/>
                </a:rPr>
                <a:t>Abstract</a:t>
              </a:r>
            </a:p>
          </p:txBody>
        </p:sp>
      </p:grpSp>
      <p:grpSp>
        <p:nvGrpSpPr>
          <p:cNvPr id="5" name="Group 5"/>
          <p:cNvGrpSpPr/>
          <p:nvPr/>
        </p:nvGrpSpPr>
        <p:grpSpPr>
          <a:xfrm>
            <a:off x="335447" y="1267960"/>
            <a:ext cx="17505289" cy="5395652"/>
            <a:chOff x="0" y="0"/>
            <a:chExt cx="23340385" cy="7194203"/>
          </a:xfrm>
        </p:grpSpPr>
        <p:sp>
          <p:nvSpPr>
            <p:cNvPr id="6" name="Freeform 6"/>
            <p:cNvSpPr/>
            <p:nvPr/>
          </p:nvSpPr>
          <p:spPr>
            <a:xfrm>
              <a:off x="0" y="0"/>
              <a:ext cx="23340385" cy="7194203"/>
            </a:xfrm>
            <a:custGeom>
              <a:avLst/>
              <a:gdLst/>
              <a:ahLst/>
              <a:cxnLst/>
              <a:rect l="l" t="t" r="r" b="b"/>
              <a:pathLst>
                <a:path w="23340385" h="7194203">
                  <a:moveTo>
                    <a:pt x="0" y="0"/>
                  </a:moveTo>
                  <a:lnTo>
                    <a:pt x="23340385" y="0"/>
                  </a:lnTo>
                  <a:lnTo>
                    <a:pt x="23340385" y="7194203"/>
                  </a:lnTo>
                  <a:lnTo>
                    <a:pt x="0" y="7194203"/>
                  </a:lnTo>
                  <a:close/>
                </a:path>
              </a:pathLst>
            </a:custGeom>
            <a:solidFill>
              <a:srgbClr val="000000">
                <a:alpha val="0"/>
              </a:srgbClr>
            </a:solidFill>
          </p:spPr>
        </p:sp>
        <p:sp>
          <p:nvSpPr>
            <p:cNvPr id="7" name="TextBox 7"/>
            <p:cNvSpPr txBox="1"/>
            <p:nvPr/>
          </p:nvSpPr>
          <p:spPr>
            <a:xfrm>
              <a:off x="0" y="-57150"/>
              <a:ext cx="23340385" cy="7251353"/>
            </a:xfrm>
            <a:prstGeom prst="rect">
              <a:avLst/>
            </a:prstGeom>
          </p:spPr>
          <p:txBody>
            <a:bodyPr lIns="0" tIns="0" rIns="0" bIns="0" rtlCol="0" anchor="t"/>
            <a:lstStyle/>
            <a:p>
              <a:pPr algn="just">
                <a:lnSpc>
                  <a:spcPts val="4200"/>
                </a:lnSpc>
              </a:pPr>
              <a:r>
                <a:rPr lang="en-US" sz="3000" dirty="0">
                  <a:solidFill>
                    <a:srgbClr val="000000"/>
                  </a:solidFill>
                  <a:latin typeface="Canva Sans"/>
                  <a:ea typeface="Canva Sans"/>
                  <a:cs typeface="Canva Sans"/>
                  <a:sym typeface="Canva Sans"/>
                </a:rPr>
                <a:t>This project assists investors in making data-driven investment decisions by analyzing historical stock data from YFinance. It retrieves stock prices for selected companies and computes key financial metrics, including annualized returns, volatility, and the Sharpe ratio. Based on user inputs such as investment amount, duration (short-term or long-term), and risk tolerance, the system recommends a suitable company by filtering stocks according to risk-adjusted return metrics and estimating potential gains. Additionally, the project features a visualization component that plots historical stock prices, helping investors assess market trends. YFinance data includes historical and real-time stock prices, company fundamentals, financial statements, and valuation metrics, enabling informed investment decisions while considering market risks.</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884268" y="495300"/>
            <a:ext cx="4519464" cy="793403"/>
            <a:chOff x="0" y="0"/>
            <a:chExt cx="6025952" cy="1057870"/>
          </a:xfrm>
        </p:grpSpPr>
        <p:sp>
          <p:nvSpPr>
            <p:cNvPr id="3" name="Freeform 3"/>
            <p:cNvSpPr/>
            <p:nvPr/>
          </p:nvSpPr>
          <p:spPr>
            <a:xfrm>
              <a:off x="0" y="0"/>
              <a:ext cx="6025952" cy="1057870"/>
            </a:xfrm>
            <a:custGeom>
              <a:avLst/>
              <a:gdLst/>
              <a:ahLst/>
              <a:cxnLst/>
              <a:rect l="l" t="t" r="r" b="b"/>
              <a:pathLst>
                <a:path w="6025952" h="1057870">
                  <a:moveTo>
                    <a:pt x="0" y="0"/>
                  </a:moveTo>
                  <a:lnTo>
                    <a:pt x="6025952" y="0"/>
                  </a:lnTo>
                  <a:lnTo>
                    <a:pt x="6025952" y="1057870"/>
                  </a:lnTo>
                  <a:lnTo>
                    <a:pt x="0" y="1057870"/>
                  </a:lnTo>
                  <a:close/>
                </a:path>
              </a:pathLst>
            </a:custGeom>
            <a:solidFill>
              <a:srgbClr val="000000">
                <a:alpha val="0"/>
              </a:srgbClr>
            </a:solidFill>
          </p:spPr>
        </p:sp>
        <p:sp>
          <p:nvSpPr>
            <p:cNvPr id="4" name="TextBox 4"/>
            <p:cNvSpPr txBox="1"/>
            <p:nvPr/>
          </p:nvSpPr>
          <p:spPr>
            <a:xfrm>
              <a:off x="0" y="47625"/>
              <a:ext cx="6025952" cy="1010245"/>
            </a:xfrm>
            <a:prstGeom prst="rect">
              <a:avLst/>
            </a:prstGeom>
          </p:spPr>
          <p:txBody>
            <a:bodyPr lIns="0" tIns="0" rIns="0" bIns="0" rtlCol="0" anchor="t"/>
            <a:lstStyle/>
            <a:p>
              <a:pPr algn="ctr">
                <a:lnSpc>
                  <a:spcPts val="4200"/>
                </a:lnSpc>
              </a:pPr>
              <a:r>
                <a:rPr lang="en-US" sz="4000" b="1">
                  <a:solidFill>
                    <a:srgbClr val="1F497D"/>
                  </a:solidFill>
                  <a:latin typeface="Canva Sans Bold"/>
                  <a:ea typeface="Canva Sans Bold"/>
                  <a:cs typeface="Canva Sans Bold"/>
                  <a:sym typeface="Canva Sans Bold"/>
                </a:rPr>
                <a:t>Conclusion </a:t>
              </a:r>
            </a:p>
          </p:txBody>
        </p:sp>
      </p:grpSp>
      <p:grpSp>
        <p:nvGrpSpPr>
          <p:cNvPr id="5" name="Group 5"/>
          <p:cNvGrpSpPr/>
          <p:nvPr/>
        </p:nvGrpSpPr>
        <p:grpSpPr>
          <a:xfrm>
            <a:off x="609599" y="2048054"/>
            <a:ext cx="17068801" cy="4353371"/>
            <a:chOff x="0" y="0"/>
            <a:chExt cx="22758401" cy="5804495"/>
          </a:xfrm>
        </p:grpSpPr>
        <p:sp>
          <p:nvSpPr>
            <p:cNvPr id="6" name="Freeform 6"/>
            <p:cNvSpPr/>
            <p:nvPr/>
          </p:nvSpPr>
          <p:spPr>
            <a:xfrm>
              <a:off x="0" y="0"/>
              <a:ext cx="22758402" cy="5804495"/>
            </a:xfrm>
            <a:custGeom>
              <a:avLst/>
              <a:gdLst/>
              <a:ahLst/>
              <a:cxnLst/>
              <a:rect l="l" t="t" r="r" b="b"/>
              <a:pathLst>
                <a:path w="22758402" h="5804495">
                  <a:moveTo>
                    <a:pt x="0" y="0"/>
                  </a:moveTo>
                  <a:lnTo>
                    <a:pt x="22758402" y="0"/>
                  </a:lnTo>
                  <a:lnTo>
                    <a:pt x="22758402" y="5804495"/>
                  </a:lnTo>
                  <a:lnTo>
                    <a:pt x="0" y="5804495"/>
                  </a:lnTo>
                  <a:close/>
                </a:path>
              </a:pathLst>
            </a:custGeom>
            <a:solidFill>
              <a:srgbClr val="000000">
                <a:alpha val="0"/>
              </a:srgbClr>
            </a:solidFill>
          </p:spPr>
        </p:sp>
        <p:sp>
          <p:nvSpPr>
            <p:cNvPr id="7" name="TextBox 7"/>
            <p:cNvSpPr txBox="1"/>
            <p:nvPr/>
          </p:nvSpPr>
          <p:spPr>
            <a:xfrm>
              <a:off x="0" y="-57150"/>
              <a:ext cx="22758401" cy="5861645"/>
            </a:xfrm>
            <a:prstGeom prst="rect">
              <a:avLst/>
            </a:prstGeom>
          </p:spPr>
          <p:txBody>
            <a:bodyPr lIns="0" tIns="0" rIns="0" bIns="0" rtlCol="0" anchor="t"/>
            <a:lstStyle/>
            <a:p>
              <a:pPr algn="just">
                <a:lnSpc>
                  <a:spcPts val="3779"/>
                </a:lnSpc>
              </a:pPr>
              <a:r>
                <a:rPr lang="en-US" sz="2700">
                  <a:solidFill>
                    <a:srgbClr val="000000"/>
                  </a:solidFill>
                  <a:latin typeface="Canva Sans"/>
                  <a:ea typeface="Canva Sans"/>
                  <a:cs typeface="Canva Sans"/>
                  <a:sym typeface="Canva Sans"/>
                </a:rPr>
                <a:t>In conclusion, the project effectively combines advanced signal processing and deep learning techniques to develop a smart and adaptive stock recommendation system. By leveraging the Hilbert-Huang Transform (HHT), the system extracts meaningful patterns from non-linear and non-stationary stock price data, while the Temporal Convolutional Network (TCN) accurately learns temporal dependencies to forecast future prices. This hybrid approach not only enhances prediction accuracy but also provides a deeper understanding of market trends. The model further integrates user preferences such as risk appetite, investment horizon, and strategy to offer personalized investment suggestions. Overall, the solution demonstrates a powerful and practical approach to intelligent financial decision-making, paving the way for more informed and data-driven stock investments.</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5447" y="1337901"/>
            <a:ext cx="17952553" cy="2647902"/>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Integration with More Data Sources</a:t>
            </a:r>
            <a:r>
              <a:rPr lang="en-US" sz="3000">
                <a:solidFill>
                  <a:srgbClr val="000000"/>
                </a:solidFill>
                <a:latin typeface="Canva Sans"/>
                <a:ea typeface="Canva Sans"/>
                <a:cs typeface="Canva Sans"/>
                <a:sym typeface="Canva Sans"/>
              </a:rPr>
              <a:t>:</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Enhance accuracy by integrating data from multiple stock exchanges (e.g., NYSE, NASDAQ, BSE, NSE).</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Include macroeconomic indicators (inflation, GDP growth, interest rates) to improve predictions.</a:t>
            </a:r>
          </a:p>
        </p:txBody>
      </p:sp>
      <p:sp>
        <p:nvSpPr>
          <p:cNvPr id="3" name="TextBox 3"/>
          <p:cNvSpPr txBox="1"/>
          <p:nvPr/>
        </p:nvSpPr>
        <p:spPr>
          <a:xfrm>
            <a:off x="335447" y="4452529"/>
            <a:ext cx="17952553" cy="2114550"/>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Blockchain for Secure Transactions:</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Use blockchain technology for secure stock trading and investment tracking.</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Ensure transparency in data collection and prevent manipulation.</a:t>
            </a:r>
          </a:p>
          <a:p>
            <a:pPr algn="l">
              <a:lnSpc>
                <a:spcPts val="4200"/>
              </a:lnSpc>
            </a:pPr>
            <a:endParaRPr lang="en-US" sz="3000">
              <a:solidFill>
                <a:srgbClr val="000000"/>
              </a:solidFill>
              <a:latin typeface="Canva Sans"/>
              <a:ea typeface="Canva Sans"/>
              <a:cs typeface="Canva Sans"/>
              <a:sym typeface="Canva Sans"/>
            </a:endParaRPr>
          </a:p>
        </p:txBody>
      </p:sp>
      <p:sp>
        <p:nvSpPr>
          <p:cNvPr id="4" name="TextBox 4"/>
          <p:cNvSpPr txBox="1"/>
          <p:nvPr/>
        </p:nvSpPr>
        <p:spPr>
          <a:xfrm>
            <a:off x="413712" y="403225"/>
            <a:ext cx="5758487" cy="573427"/>
          </a:xfrm>
          <a:prstGeom prst="rect">
            <a:avLst/>
          </a:prstGeom>
        </p:spPr>
        <p:txBody>
          <a:bodyPr wrap="square" lIns="0" tIns="0" rIns="0" bIns="0" rtlCol="0" anchor="t">
            <a:spAutoFit/>
          </a:bodyPr>
          <a:lstStyle/>
          <a:p>
            <a:pPr algn="l">
              <a:lnSpc>
                <a:spcPts val="4900"/>
              </a:lnSpc>
              <a:spcBef>
                <a:spcPct val="0"/>
              </a:spcBef>
            </a:pPr>
            <a:r>
              <a:rPr lang="en-US" sz="3500" b="1" dirty="0">
                <a:solidFill>
                  <a:schemeClr val="tx2"/>
                </a:solidFill>
                <a:latin typeface="Arimo Bold"/>
                <a:ea typeface="Arimo Bold"/>
                <a:cs typeface="Arimo Bold"/>
                <a:sym typeface="Arimo Bold"/>
              </a:rPr>
              <a:t>Future Enhancements</a:t>
            </a:r>
          </a:p>
        </p:txBody>
      </p:sp>
      <p:sp>
        <p:nvSpPr>
          <p:cNvPr id="5" name="TextBox 5"/>
          <p:cNvSpPr txBox="1"/>
          <p:nvPr/>
        </p:nvSpPr>
        <p:spPr>
          <a:xfrm>
            <a:off x="167724" y="7037149"/>
            <a:ext cx="17952553" cy="2647902"/>
          </a:xfrm>
          <a:prstGeom prst="rect">
            <a:avLst/>
          </a:prstGeom>
        </p:spPr>
        <p:txBody>
          <a:bodyPr lIns="0" tIns="0" rIns="0" bIns="0" rtlCol="0" anchor="t">
            <a:spAutoFit/>
          </a:bodyPr>
          <a:lstStyle/>
          <a:p>
            <a:pPr algn="l">
              <a:lnSpc>
                <a:spcPts val="4200"/>
              </a:lnSpc>
            </a:pPr>
            <a:r>
              <a:rPr lang="en-US" sz="3000" b="1">
                <a:solidFill>
                  <a:srgbClr val="000000"/>
                </a:solidFill>
                <a:latin typeface="Canva Sans Bold"/>
                <a:ea typeface="Canva Sans Bold"/>
                <a:cs typeface="Canva Sans Bold"/>
                <a:sym typeface="Canva Sans Bold"/>
              </a:rPr>
              <a:t>Integration with More Data Sources</a:t>
            </a:r>
            <a:r>
              <a:rPr lang="en-US" sz="3000">
                <a:solidFill>
                  <a:srgbClr val="000000"/>
                </a:solidFill>
                <a:latin typeface="Canva Sans"/>
                <a:ea typeface="Canva Sans"/>
                <a:cs typeface="Canva Sans"/>
                <a:sym typeface="Canva Sans"/>
              </a:rPr>
              <a:t>:</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Enhance accuracy by integrating data from multiple stock exchanges (e.g., NYSE, NASDAQ, BSE, NSE).</a:t>
            </a:r>
          </a:p>
          <a:p>
            <a:pPr marL="647700" lvl="1" indent="-323850" algn="just">
              <a:lnSpc>
                <a:spcPts val="4200"/>
              </a:lnSpc>
              <a:buFont typeface="Arial"/>
              <a:buChar char="•"/>
            </a:pPr>
            <a:r>
              <a:rPr lang="en-US" sz="3000">
                <a:solidFill>
                  <a:srgbClr val="000000"/>
                </a:solidFill>
                <a:latin typeface="Canva Sans"/>
                <a:ea typeface="Canva Sans"/>
                <a:cs typeface="Canva Sans"/>
                <a:sym typeface="Canva Sans"/>
              </a:rPr>
              <a:t>Include macroeconomic indicators (inflation, GDP growth, interest rates) to improve predictions.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73634" y="647700"/>
            <a:ext cx="2864346" cy="615553"/>
          </a:xfrm>
          <a:prstGeom prst="rect">
            <a:avLst/>
          </a:prstGeom>
        </p:spPr>
        <p:txBody>
          <a:bodyPr wrap="square" lIns="0" tIns="0" rIns="0" bIns="0" rtlCol="0" anchor="t">
            <a:spAutoFit/>
          </a:bodyPr>
          <a:lstStyle/>
          <a:p>
            <a:pPr algn="ctr">
              <a:lnSpc>
                <a:spcPts val="4759"/>
              </a:lnSpc>
              <a:spcBef>
                <a:spcPct val="0"/>
              </a:spcBef>
            </a:pPr>
            <a:r>
              <a:rPr lang="en-US" sz="4000" b="1" dirty="0">
                <a:solidFill>
                  <a:schemeClr val="tx2"/>
                </a:solidFill>
                <a:latin typeface="Canva Sans Bold"/>
                <a:ea typeface="Canva Sans Bold"/>
                <a:cs typeface="Canva Sans Bold"/>
                <a:sym typeface="Canva Sans Bold"/>
              </a:rPr>
              <a:t>References</a:t>
            </a:r>
          </a:p>
        </p:txBody>
      </p:sp>
      <p:sp>
        <p:nvSpPr>
          <p:cNvPr id="3" name="TextBox 3"/>
          <p:cNvSpPr txBox="1"/>
          <p:nvPr/>
        </p:nvSpPr>
        <p:spPr>
          <a:xfrm>
            <a:off x="0" y="971550"/>
            <a:ext cx="17811615" cy="9581415"/>
          </a:xfrm>
          <a:prstGeom prst="rect">
            <a:avLst/>
          </a:prstGeom>
        </p:spPr>
        <p:txBody>
          <a:bodyPr lIns="0" tIns="0" rIns="0" bIns="0" rtlCol="0" anchor="t">
            <a:spAutoFit/>
          </a:bodyPr>
          <a:lstStyle/>
          <a:p>
            <a:pPr algn="l">
              <a:lnSpc>
                <a:spcPts val="4240"/>
              </a:lnSpc>
            </a:pPr>
            <a:endParaRPr/>
          </a:p>
          <a:p>
            <a:pPr marL="653945" lvl="1" indent="-326973" algn="l">
              <a:lnSpc>
                <a:spcPts val="4240"/>
              </a:lnSpc>
              <a:buFont typeface="Arial"/>
              <a:buChar char="•"/>
            </a:pPr>
            <a:r>
              <a:rPr lang="en-US" sz="3028" b="1">
                <a:solidFill>
                  <a:srgbClr val="000000"/>
                </a:solidFill>
                <a:latin typeface="Canva Sans Bold"/>
                <a:ea typeface="Canva Sans Bold"/>
                <a:cs typeface="Canva Sans Bold"/>
                <a:sym typeface="Canva Sans Bold"/>
              </a:rPr>
              <a:t>S. Palit and C. S. Roy, "Stock Market Prediction Using Machine Learning," IOSR Journal of Computer Engineering (IOSR-JCE), vol. 22, no. 4, pp. 8–17, Jul.–Aug. 2020.</a:t>
            </a:r>
          </a:p>
          <a:p>
            <a:pPr algn="l">
              <a:lnSpc>
                <a:spcPts val="4240"/>
              </a:lnSpc>
            </a:pPr>
            <a:endParaRPr lang="en-US" sz="3028" b="1">
              <a:solidFill>
                <a:srgbClr val="000000"/>
              </a:solidFill>
              <a:latin typeface="Canva Sans Bold"/>
              <a:ea typeface="Canva Sans Bold"/>
              <a:cs typeface="Canva Sans Bold"/>
              <a:sym typeface="Canva Sans Bold"/>
            </a:endParaRPr>
          </a:p>
          <a:p>
            <a:pPr marL="653945" lvl="1" indent="-326973" algn="l">
              <a:lnSpc>
                <a:spcPts val="4240"/>
              </a:lnSpc>
              <a:buFont typeface="Arial"/>
              <a:buChar char="•"/>
            </a:pPr>
            <a:r>
              <a:rPr lang="en-US" sz="3028" b="1">
                <a:solidFill>
                  <a:srgbClr val="000000"/>
                </a:solidFill>
                <a:latin typeface="Canva Sans Bold"/>
                <a:ea typeface="Canva Sans Bold"/>
                <a:cs typeface="Canva Sans Bold"/>
                <a:sym typeface="Canva Sans Bold"/>
                <a:hlinkClick r:id="rId2" tooltip="https://www.researchgate.net/profile/Deepak-Kumar-433?_tp=eyJjb250ZXh0Ijp7ImZpcnN0UGFnZSI6InB1YmxpY2F0aW9uIiwicGFnZSI6InB1YmxpY2F0aW9uIn19"/>
              </a:rPr>
              <a:t>D. Kumar, P. K. Sarangi, and R. Verma, "A Systematic Review of Stock Market Prediction Using Machine Learning and Statistical Techniques," Materials Today: Proceedings, vol. 49, no. 1, pp. 1565–1570, Jan. 2022, doi: 10.1016/j.matpr.2020.11.399.</a:t>
            </a:r>
            <a:r>
              <a:rPr lang="en-US" sz="3028" b="1">
                <a:solidFill>
                  <a:srgbClr val="000000"/>
                </a:solidFill>
                <a:latin typeface="Canva Sans Bold"/>
                <a:ea typeface="Canva Sans Bold"/>
                <a:cs typeface="Canva Sans Bold"/>
                <a:sym typeface="Canva Sans Bold"/>
              </a:rPr>
              <a:t> </a:t>
            </a:r>
          </a:p>
          <a:p>
            <a:pPr algn="l">
              <a:lnSpc>
                <a:spcPts val="4240"/>
              </a:lnSpc>
            </a:pPr>
            <a:endParaRPr lang="en-US" sz="3028" b="1">
              <a:solidFill>
                <a:srgbClr val="000000"/>
              </a:solidFill>
              <a:latin typeface="Canva Sans Bold"/>
              <a:ea typeface="Canva Sans Bold"/>
              <a:cs typeface="Canva Sans Bold"/>
              <a:sym typeface="Canva Sans Bold"/>
            </a:endParaRPr>
          </a:p>
          <a:p>
            <a:pPr marL="653945" lvl="1" indent="-326973" algn="l">
              <a:lnSpc>
                <a:spcPts val="4240"/>
              </a:lnSpc>
              <a:buFont typeface="Arial"/>
              <a:buChar char="•"/>
            </a:pPr>
            <a:r>
              <a:rPr lang="en-US" sz="3028" b="1">
                <a:solidFill>
                  <a:srgbClr val="000000"/>
                </a:solidFill>
                <a:latin typeface="Canva Sans Bold"/>
                <a:ea typeface="Canva Sans Bold"/>
                <a:cs typeface="Canva Sans Bold"/>
                <a:sym typeface="Canva Sans Bold"/>
              </a:rPr>
              <a:t> </a:t>
            </a:r>
            <a:r>
              <a:rPr lang="en-US" sz="3028" b="1">
                <a:solidFill>
                  <a:srgbClr val="000000"/>
                </a:solidFill>
                <a:latin typeface="Canva Sans Bold"/>
                <a:ea typeface="Canva Sans Bold"/>
                <a:cs typeface="Canva Sans Bold"/>
                <a:sym typeface="Canva Sans Bold"/>
                <a:hlinkClick r:id="" action="ppaction://noaction"/>
              </a:rPr>
              <a:t>R. B. Wiranata and A. Djunaidy, "The Stock Exchange Prediction using Machine Learning Techniques: A Comprehensive and Systematic Literature Review," Jurnal Ilmu Komputer dan Informasi, vol. 14, no. 2, pp. 91–112, Jul. 2021, doi: 10.21609/jiki.v14i2.935.</a:t>
            </a:r>
          </a:p>
          <a:p>
            <a:pPr algn="l">
              <a:lnSpc>
                <a:spcPts val="4240"/>
              </a:lnSpc>
            </a:pPr>
            <a:endParaRPr lang="en-US" sz="3028" b="1">
              <a:solidFill>
                <a:srgbClr val="000000"/>
              </a:solidFill>
              <a:latin typeface="Canva Sans Bold"/>
              <a:ea typeface="Canva Sans Bold"/>
              <a:cs typeface="Canva Sans Bold"/>
              <a:sym typeface="Canva Sans Bold"/>
              <a:hlinkClick r:id="" action="ppaction://noaction"/>
            </a:endParaRPr>
          </a:p>
          <a:p>
            <a:pPr marL="653945" lvl="1" indent="-326973" algn="l">
              <a:lnSpc>
                <a:spcPts val="4240"/>
              </a:lnSpc>
              <a:buFont typeface="Arial"/>
              <a:buChar char="•"/>
            </a:pPr>
            <a:r>
              <a:rPr lang="en-US" sz="3028" b="1">
                <a:solidFill>
                  <a:srgbClr val="000000"/>
                </a:solidFill>
                <a:latin typeface="Canva Sans Bold"/>
                <a:ea typeface="Canva Sans Bold"/>
                <a:cs typeface="Canva Sans Bold"/>
                <a:sym typeface="Canva Sans Bold"/>
                <a:hlinkClick r:id="rId3" tooltip="https://www.researchgate.net/scientific-contributions/Veronica-E-Medina-2185254529?_tp=eyJjb250ZXh0Ijp7ImZpcnN0UGFnZSI6InB1YmxpY2F0aW9uIiwicGFnZSI6InB1YmxpY2F0aW9uIn19"/>
              </a:rPr>
              <a:t>M. Durairaj and B. H. Krishna Mohan, "A convolutional neural network based approach to financial time series prediction," Neural Computing and Applications, vol. 34, no. 14, pp. 11599–11614, Jul. 2022, doi: 10.1007/s00521-022-07000-1.</a:t>
            </a:r>
          </a:p>
          <a:p>
            <a:pPr algn="l">
              <a:lnSpc>
                <a:spcPts val="4240"/>
              </a:lnSpc>
            </a:pPr>
            <a:endParaRPr lang="en-US" sz="3028" b="1">
              <a:solidFill>
                <a:srgbClr val="000000"/>
              </a:solidFill>
              <a:latin typeface="Canva Sans Bold"/>
              <a:ea typeface="Canva Sans Bold"/>
              <a:cs typeface="Canva Sans Bold"/>
              <a:sym typeface="Canva Sans Bold"/>
              <a:hlinkClick r:id="rId3" tooltip="https://www.researchgate.net/scientific-contributions/Veronica-E-Medina-2185254529?_tp=eyJjb250ZXh0Ijp7ImZpcnN0UGFnZSI6InB1YmxpY2F0aW9uIiwicGFnZSI6InB1YmxpY2F0aW9uIn19"/>
            </a:endParaRPr>
          </a:p>
          <a:p>
            <a:pPr algn="l">
              <a:lnSpc>
                <a:spcPts val="4240"/>
              </a:lnSpc>
            </a:pPr>
            <a:endParaRPr lang="en-US" sz="3028" b="1">
              <a:solidFill>
                <a:srgbClr val="000000"/>
              </a:solidFill>
              <a:latin typeface="Canva Sans Bold"/>
              <a:ea typeface="Canva Sans Bold"/>
              <a:cs typeface="Canva Sans Bold"/>
              <a:sym typeface="Canva Sans Bold"/>
              <a:hlinkClick r:id="rId3" tooltip="https://www.researchgate.net/scientific-contributions/Veronica-E-Medina-2185254529?_tp=eyJjb250ZXh0Ijp7ImZpcnN0UGFnZSI6InB1YmxpY2F0aW9uIiwicGFnZSI6InB1YmxpY2F0aW9uIn19"/>
            </a:endParaRPr>
          </a:p>
          <a:p>
            <a:pPr algn="l">
              <a:lnSpc>
                <a:spcPts val="4240"/>
              </a:lnSpc>
            </a:pPr>
            <a:endParaRPr lang="en-US" sz="3028" b="1">
              <a:solidFill>
                <a:srgbClr val="000000"/>
              </a:solidFill>
              <a:latin typeface="Canva Sans Bold"/>
              <a:ea typeface="Canva Sans Bold"/>
              <a:cs typeface="Canva Sans Bold"/>
              <a:sym typeface="Canva Sans Bold"/>
              <a:hlinkClick r:id="rId3" tooltip="https://www.researchgate.net/scientific-contributions/Veronica-E-Medina-2185254529?_tp=eyJjb250ZXh0Ijp7ImZpcnN0UGFnZSI6InB1YmxpY2F0aW9uIiwicGFnZSI6InB1YmxpY2F0aW9uIn19"/>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9663" y="675196"/>
            <a:ext cx="17388675" cy="5965190"/>
          </a:xfrm>
          <a:prstGeom prst="rect">
            <a:avLst/>
          </a:prstGeom>
        </p:spPr>
        <p:txBody>
          <a:bodyPr lIns="0" tIns="0" rIns="0" bIns="0" rtlCol="0" anchor="t">
            <a:spAutoFit/>
          </a:bodyPr>
          <a:lstStyle/>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A. Moghar and M. Hamiche, "Stock Market Prediction Using LSTM Recurrent Neural Network," Procedia Computer Science, vol. 170, pp. 1168–1173, 2020, doi: 10.1016/j.procs.2020.03.049.</a:t>
            </a:r>
          </a:p>
          <a:p>
            <a:pPr algn="l">
              <a:lnSpc>
                <a:spcPts val="3919"/>
              </a:lnSpc>
            </a:pPr>
            <a:endParaRPr lang="en-US" sz="2799" b="1">
              <a:solidFill>
                <a:srgbClr val="000000"/>
              </a:solidFill>
              <a:latin typeface="Canva Sans Bold"/>
              <a:ea typeface="Canva Sans Bold"/>
              <a:cs typeface="Canva Sans Bold"/>
              <a:sym typeface="Canva Sans Bold"/>
            </a:endParaRPr>
          </a:p>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L. Kumar, A. Pandey, S. Srivastava, and M. Darbari, "A Hybrid Machine Learning System for Stock Market Forecasting," Journal of International Technology and Information Management, vol. 20, no. 1, pp. 39–50, 2011</a:t>
            </a:r>
          </a:p>
          <a:p>
            <a:pPr algn="l">
              <a:lnSpc>
                <a:spcPts val="3919"/>
              </a:lnSpc>
            </a:pPr>
            <a:endParaRPr lang="en-US" sz="2799" b="1">
              <a:solidFill>
                <a:srgbClr val="000000"/>
              </a:solidFill>
              <a:latin typeface="Canva Sans Bold"/>
              <a:ea typeface="Canva Sans Bold"/>
              <a:cs typeface="Canva Sans Bold"/>
              <a:sym typeface="Canva Sans Bold"/>
            </a:endParaRPr>
          </a:p>
          <a:p>
            <a:pPr marL="604519" lvl="1" indent="-302260" algn="l">
              <a:lnSpc>
                <a:spcPts val="3919"/>
              </a:lnSpc>
              <a:buFont typeface="Arial"/>
              <a:buChar char="•"/>
            </a:pPr>
            <a:r>
              <a:rPr lang="en-US" sz="2799" b="1">
                <a:solidFill>
                  <a:srgbClr val="000000"/>
                </a:solidFill>
                <a:latin typeface="Canva Sans Bold"/>
                <a:ea typeface="Canva Sans Bold"/>
                <a:cs typeface="Canva Sans Bold"/>
                <a:sym typeface="Canva Sans Bold"/>
              </a:rPr>
              <a:t>M. Durairaj and B. H. Krishna Mohan, "A convolutional neural network based approach to financial time series prediction," Neural Computing and Applications, vol. 34, no. 14, pp. 11599–11614, Jul. 2022, doi: 10.1007/s00521-022-07000-1.</a:t>
            </a:r>
          </a:p>
          <a:p>
            <a:pPr algn="l">
              <a:lnSpc>
                <a:spcPts val="3919"/>
              </a:lnSpc>
            </a:pPr>
            <a:endParaRPr lang="en-US" sz="2799" b="1">
              <a:solidFill>
                <a:srgbClr val="000000"/>
              </a:solidFill>
              <a:latin typeface="Canva Sans Bold"/>
              <a:ea typeface="Canva Sans Bold"/>
              <a:cs typeface="Canva Sans Bold"/>
              <a:sym typeface="Canva Sans Bold"/>
            </a:endParaRPr>
          </a:p>
          <a:p>
            <a:pPr algn="l">
              <a:lnSpc>
                <a:spcPts val="4200"/>
              </a:lnSpc>
            </a:pPr>
            <a:endParaRPr lang="en-US" sz="2799" b="1">
              <a:solidFill>
                <a:srgbClr val="000000"/>
              </a:solidFill>
              <a:latin typeface="Canva Sans Bold"/>
              <a:ea typeface="Canva Sans Bold"/>
              <a:cs typeface="Canva Sans Bold"/>
              <a:sym typeface="Canva Sans 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328028" y="1028700"/>
            <a:ext cx="11631943" cy="8229600"/>
            <a:chOff x="0" y="0"/>
            <a:chExt cx="15509257" cy="10972800"/>
          </a:xfrm>
        </p:grpSpPr>
        <p:sp>
          <p:nvSpPr>
            <p:cNvPr id="3" name="Freeform 3"/>
            <p:cNvSpPr/>
            <p:nvPr/>
          </p:nvSpPr>
          <p:spPr>
            <a:xfrm>
              <a:off x="0" y="0"/>
              <a:ext cx="15509239" cy="10972800"/>
            </a:xfrm>
            <a:custGeom>
              <a:avLst/>
              <a:gdLst/>
              <a:ahLst/>
              <a:cxnLst/>
              <a:rect l="l" t="t" r="r" b="b"/>
              <a:pathLst>
                <a:path w="15509239" h="10972800">
                  <a:moveTo>
                    <a:pt x="0" y="0"/>
                  </a:moveTo>
                  <a:lnTo>
                    <a:pt x="15509239" y="0"/>
                  </a:lnTo>
                  <a:lnTo>
                    <a:pt x="15509239" y="10972800"/>
                  </a:lnTo>
                  <a:lnTo>
                    <a:pt x="0" y="10972800"/>
                  </a:lnTo>
                  <a:lnTo>
                    <a:pt x="0" y="0"/>
                  </a:lnTo>
                  <a:close/>
                </a:path>
              </a:pathLst>
            </a:custGeom>
            <a:blipFill>
              <a:blip r:embed="rId2"/>
              <a:stretch>
                <a:fillRect l="-12" r="-13"/>
              </a:stretch>
            </a:blipFill>
          </p:spPr>
        </p:sp>
      </p:grpSp>
      <p:grpSp>
        <p:nvGrpSpPr>
          <p:cNvPr id="4" name="Group 4"/>
          <p:cNvGrpSpPr/>
          <p:nvPr/>
        </p:nvGrpSpPr>
        <p:grpSpPr>
          <a:xfrm>
            <a:off x="6227335" y="5277510"/>
            <a:ext cx="5833330" cy="879984"/>
            <a:chOff x="0" y="0"/>
            <a:chExt cx="7777773" cy="1173312"/>
          </a:xfrm>
        </p:grpSpPr>
        <p:sp>
          <p:nvSpPr>
            <p:cNvPr id="5" name="Freeform 5"/>
            <p:cNvSpPr/>
            <p:nvPr/>
          </p:nvSpPr>
          <p:spPr>
            <a:xfrm>
              <a:off x="0" y="0"/>
              <a:ext cx="7777773" cy="1173312"/>
            </a:xfrm>
            <a:custGeom>
              <a:avLst/>
              <a:gdLst/>
              <a:ahLst/>
              <a:cxnLst/>
              <a:rect l="l" t="t" r="r" b="b"/>
              <a:pathLst>
                <a:path w="7777773" h="1173312">
                  <a:moveTo>
                    <a:pt x="0" y="0"/>
                  </a:moveTo>
                  <a:lnTo>
                    <a:pt x="7777773" y="0"/>
                  </a:lnTo>
                  <a:lnTo>
                    <a:pt x="7777773" y="1173312"/>
                  </a:lnTo>
                  <a:lnTo>
                    <a:pt x="0" y="1173312"/>
                  </a:lnTo>
                  <a:close/>
                </a:path>
              </a:pathLst>
            </a:custGeom>
            <a:solidFill>
              <a:srgbClr val="000000">
                <a:alpha val="0"/>
              </a:srgbClr>
            </a:solidFill>
          </p:spPr>
        </p:sp>
        <p:sp>
          <p:nvSpPr>
            <p:cNvPr id="6" name="TextBox 6"/>
            <p:cNvSpPr txBox="1"/>
            <p:nvPr/>
          </p:nvSpPr>
          <p:spPr>
            <a:xfrm>
              <a:off x="0" y="-104775"/>
              <a:ext cx="7777773" cy="1278087"/>
            </a:xfrm>
            <a:prstGeom prst="rect">
              <a:avLst/>
            </a:prstGeom>
          </p:spPr>
          <p:txBody>
            <a:bodyPr lIns="0" tIns="0" rIns="0" bIns="0" rtlCol="0" anchor="t"/>
            <a:lstStyle/>
            <a:p>
              <a:pPr algn="ctr">
                <a:lnSpc>
                  <a:spcPts val="7146"/>
                </a:lnSpc>
              </a:pPr>
              <a:r>
                <a:rPr lang="en-US" sz="5103" b="1">
                  <a:solidFill>
                    <a:srgbClr val="7ED957"/>
                  </a:solidFill>
                  <a:latin typeface="Canva Sans Bold"/>
                  <a:ea typeface="Canva Sans Bold"/>
                  <a:cs typeface="Canva Sans Bold"/>
                  <a:sym typeface="Canva Sans Bold"/>
                </a:rPr>
                <a:t>Thank You</a:t>
              </a:r>
            </a:p>
          </p:txBody>
        </p:sp>
      </p:grpSp>
      <p:grpSp>
        <p:nvGrpSpPr>
          <p:cNvPr id="7" name="Group 7"/>
          <p:cNvGrpSpPr/>
          <p:nvPr/>
        </p:nvGrpSpPr>
        <p:grpSpPr>
          <a:xfrm>
            <a:off x="3328028" y="1028700"/>
            <a:ext cx="11631943" cy="8229600"/>
            <a:chOff x="0" y="0"/>
            <a:chExt cx="15509257" cy="10972800"/>
          </a:xfrm>
        </p:grpSpPr>
        <p:sp>
          <p:nvSpPr>
            <p:cNvPr id="8" name="Freeform 8"/>
            <p:cNvSpPr/>
            <p:nvPr/>
          </p:nvSpPr>
          <p:spPr>
            <a:xfrm>
              <a:off x="0" y="0"/>
              <a:ext cx="15509239" cy="10972800"/>
            </a:xfrm>
            <a:custGeom>
              <a:avLst/>
              <a:gdLst/>
              <a:ahLst/>
              <a:cxnLst/>
              <a:rect l="l" t="t" r="r" b="b"/>
              <a:pathLst>
                <a:path w="15509239" h="10972800">
                  <a:moveTo>
                    <a:pt x="0" y="0"/>
                  </a:moveTo>
                  <a:lnTo>
                    <a:pt x="15509239" y="0"/>
                  </a:lnTo>
                  <a:lnTo>
                    <a:pt x="15509239" y="10972800"/>
                  </a:lnTo>
                  <a:lnTo>
                    <a:pt x="0" y="10972800"/>
                  </a:lnTo>
                  <a:lnTo>
                    <a:pt x="0" y="0"/>
                  </a:lnTo>
                  <a:close/>
                </a:path>
              </a:pathLst>
            </a:custGeom>
            <a:blipFill>
              <a:blip r:embed="rId2"/>
              <a:stretch>
                <a:fillRect l="-12" r="-13"/>
              </a:stretch>
            </a:blipFill>
          </p:spPr>
        </p:sp>
      </p:grpSp>
      <p:grpSp>
        <p:nvGrpSpPr>
          <p:cNvPr id="9" name="Group 9"/>
          <p:cNvGrpSpPr/>
          <p:nvPr/>
        </p:nvGrpSpPr>
        <p:grpSpPr>
          <a:xfrm>
            <a:off x="6227335" y="5277510"/>
            <a:ext cx="5833330" cy="879984"/>
            <a:chOff x="0" y="0"/>
            <a:chExt cx="7777773" cy="1173312"/>
          </a:xfrm>
        </p:grpSpPr>
        <p:sp>
          <p:nvSpPr>
            <p:cNvPr id="10" name="Freeform 10"/>
            <p:cNvSpPr/>
            <p:nvPr/>
          </p:nvSpPr>
          <p:spPr>
            <a:xfrm>
              <a:off x="0" y="0"/>
              <a:ext cx="7777773" cy="1173312"/>
            </a:xfrm>
            <a:custGeom>
              <a:avLst/>
              <a:gdLst/>
              <a:ahLst/>
              <a:cxnLst/>
              <a:rect l="l" t="t" r="r" b="b"/>
              <a:pathLst>
                <a:path w="7777773" h="1173312">
                  <a:moveTo>
                    <a:pt x="0" y="0"/>
                  </a:moveTo>
                  <a:lnTo>
                    <a:pt x="7777773" y="0"/>
                  </a:lnTo>
                  <a:lnTo>
                    <a:pt x="7777773" y="1173312"/>
                  </a:lnTo>
                  <a:lnTo>
                    <a:pt x="0" y="1173312"/>
                  </a:lnTo>
                  <a:close/>
                </a:path>
              </a:pathLst>
            </a:custGeom>
            <a:solidFill>
              <a:srgbClr val="000000">
                <a:alpha val="0"/>
              </a:srgbClr>
            </a:solidFill>
          </p:spPr>
        </p:sp>
        <p:sp>
          <p:nvSpPr>
            <p:cNvPr id="11" name="TextBox 11"/>
            <p:cNvSpPr txBox="1"/>
            <p:nvPr/>
          </p:nvSpPr>
          <p:spPr>
            <a:xfrm>
              <a:off x="0" y="-104775"/>
              <a:ext cx="7777773" cy="1278087"/>
            </a:xfrm>
            <a:prstGeom prst="rect">
              <a:avLst/>
            </a:prstGeom>
          </p:spPr>
          <p:txBody>
            <a:bodyPr lIns="0" tIns="0" rIns="0" bIns="0" rtlCol="0" anchor="t"/>
            <a:lstStyle/>
            <a:p>
              <a:pPr algn="ctr">
                <a:lnSpc>
                  <a:spcPts val="7146"/>
                </a:lnSpc>
              </a:pPr>
              <a:r>
                <a:rPr lang="en-US" sz="5103" b="1">
                  <a:solidFill>
                    <a:srgbClr val="7ED957"/>
                  </a:solidFill>
                  <a:latin typeface="Canva Sans Bold"/>
                  <a:ea typeface="Canva Sans Bold"/>
                  <a:cs typeface="Canva Sans Bold"/>
                  <a:sym typeface="Canva Sans Bold"/>
                </a:rPr>
                <a:t>Thank You</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651352" y="419100"/>
            <a:ext cx="4985296" cy="679450"/>
            <a:chOff x="0" y="0"/>
            <a:chExt cx="6647061" cy="905933"/>
          </a:xfrm>
        </p:grpSpPr>
        <p:sp>
          <p:nvSpPr>
            <p:cNvPr id="3" name="Freeform 3"/>
            <p:cNvSpPr/>
            <p:nvPr/>
          </p:nvSpPr>
          <p:spPr>
            <a:xfrm>
              <a:off x="0" y="0"/>
              <a:ext cx="6647062" cy="905933"/>
            </a:xfrm>
            <a:custGeom>
              <a:avLst/>
              <a:gdLst/>
              <a:ahLst/>
              <a:cxnLst/>
              <a:rect l="l" t="t" r="r" b="b"/>
              <a:pathLst>
                <a:path w="6647062" h="905933">
                  <a:moveTo>
                    <a:pt x="0" y="0"/>
                  </a:moveTo>
                  <a:lnTo>
                    <a:pt x="6647062" y="0"/>
                  </a:lnTo>
                  <a:lnTo>
                    <a:pt x="6647062" y="905933"/>
                  </a:lnTo>
                  <a:lnTo>
                    <a:pt x="0" y="905933"/>
                  </a:lnTo>
                  <a:close/>
                </a:path>
              </a:pathLst>
            </a:custGeom>
            <a:solidFill>
              <a:srgbClr val="000000">
                <a:alpha val="0"/>
              </a:srgbClr>
            </a:solidFill>
          </p:spPr>
        </p:sp>
        <p:sp>
          <p:nvSpPr>
            <p:cNvPr id="4" name="TextBox 4"/>
            <p:cNvSpPr txBox="1"/>
            <p:nvPr/>
          </p:nvSpPr>
          <p:spPr>
            <a:xfrm>
              <a:off x="0" y="-76200"/>
              <a:ext cx="6647061" cy="982133"/>
            </a:xfrm>
            <a:prstGeom prst="rect">
              <a:avLst/>
            </a:prstGeom>
          </p:spPr>
          <p:txBody>
            <a:bodyPr lIns="0" tIns="0" rIns="0" bIns="0" rtlCol="0" anchor="t"/>
            <a:lstStyle/>
            <a:p>
              <a:pPr algn="ctr">
                <a:lnSpc>
                  <a:spcPts val="5598"/>
                </a:lnSpc>
              </a:pPr>
              <a:r>
                <a:rPr lang="en-US" sz="3999" b="1" dirty="0">
                  <a:solidFill>
                    <a:schemeClr val="tx2"/>
                  </a:solidFill>
                  <a:latin typeface="Canva Sans Bold"/>
                  <a:ea typeface="Canva Sans Bold"/>
                  <a:cs typeface="Canva Sans Bold"/>
                  <a:sym typeface="Canva Sans Bold"/>
                </a:rPr>
                <a:t>Problem Statement </a:t>
              </a:r>
            </a:p>
          </p:txBody>
        </p:sp>
      </p:grpSp>
      <p:grpSp>
        <p:nvGrpSpPr>
          <p:cNvPr id="5" name="Group 5"/>
          <p:cNvGrpSpPr/>
          <p:nvPr/>
        </p:nvGrpSpPr>
        <p:grpSpPr>
          <a:xfrm>
            <a:off x="171452" y="1665911"/>
            <a:ext cx="17945097" cy="4696789"/>
            <a:chOff x="0" y="0"/>
            <a:chExt cx="23926796" cy="6262385"/>
          </a:xfrm>
        </p:grpSpPr>
        <p:sp>
          <p:nvSpPr>
            <p:cNvPr id="6" name="Freeform 6"/>
            <p:cNvSpPr/>
            <p:nvPr/>
          </p:nvSpPr>
          <p:spPr>
            <a:xfrm>
              <a:off x="0" y="0"/>
              <a:ext cx="23926795" cy="6262385"/>
            </a:xfrm>
            <a:custGeom>
              <a:avLst/>
              <a:gdLst/>
              <a:ahLst/>
              <a:cxnLst/>
              <a:rect l="l" t="t" r="r" b="b"/>
              <a:pathLst>
                <a:path w="23926795" h="6262385">
                  <a:moveTo>
                    <a:pt x="0" y="0"/>
                  </a:moveTo>
                  <a:lnTo>
                    <a:pt x="23926795" y="0"/>
                  </a:lnTo>
                  <a:lnTo>
                    <a:pt x="23926795" y="6262385"/>
                  </a:lnTo>
                  <a:lnTo>
                    <a:pt x="0" y="6262385"/>
                  </a:lnTo>
                  <a:close/>
                </a:path>
              </a:pathLst>
            </a:custGeom>
            <a:solidFill>
              <a:srgbClr val="000000">
                <a:alpha val="0"/>
              </a:srgbClr>
            </a:solidFill>
          </p:spPr>
        </p:sp>
        <p:sp>
          <p:nvSpPr>
            <p:cNvPr id="7" name="TextBox 7"/>
            <p:cNvSpPr txBox="1"/>
            <p:nvPr/>
          </p:nvSpPr>
          <p:spPr>
            <a:xfrm>
              <a:off x="0" y="-57150"/>
              <a:ext cx="23926796" cy="6319535"/>
            </a:xfrm>
            <a:prstGeom prst="rect">
              <a:avLst/>
            </a:prstGeom>
          </p:spPr>
          <p:txBody>
            <a:bodyPr lIns="0" tIns="0" rIns="0" bIns="0" rtlCol="0" anchor="t"/>
            <a:lstStyle/>
            <a:p>
              <a:pPr algn="just">
                <a:lnSpc>
                  <a:spcPts val="4145"/>
                </a:lnSpc>
              </a:pPr>
              <a:r>
                <a:rPr lang="en-US" sz="2961" dirty="0">
                  <a:solidFill>
                    <a:srgbClr val="000000"/>
                  </a:solidFill>
                  <a:latin typeface="Canva Sans"/>
                  <a:ea typeface="Canva Sans"/>
                  <a:cs typeface="Canva Sans"/>
                  <a:sym typeface="Canva Sans"/>
                </a:rPr>
                <a:t>Investors often face challenges in selecting the best stocks based on their investment capacity, risk tolerance, and investment duration. Additionally, the high volatility of stock prices and real-time market fluctuations make it difficult to make informed decisions. Traditional forecasting methods may not effectively capture the nonlinear and non-stationary nature of stock price movements, leading to inaccurate predictions. To address this challenge, Hilbert-Huang Transform (HHT) and Temporal Convolutional Network (TCN)-based stock prediction model is developed. The model first decomposes stock price trends using EMD to extract relevant features, helping to capture underlying patterns in the data. It then leverages TCN to learn historical price patterns and predict future stock prices with improved accuracy.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05200" y="604530"/>
            <a:ext cx="7086601" cy="1063625"/>
            <a:chOff x="0" y="-428249"/>
            <a:chExt cx="13309648" cy="1334182"/>
          </a:xfrm>
        </p:grpSpPr>
        <p:sp>
          <p:nvSpPr>
            <p:cNvPr id="3" name="Freeform 3"/>
            <p:cNvSpPr/>
            <p:nvPr/>
          </p:nvSpPr>
          <p:spPr>
            <a:xfrm>
              <a:off x="0" y="0"/>
              <a:ext cx="3537612" cy="905933"/>
            </a:xfrm>
            <a:custGeom>
              <a:avLst/>
              <a:gdLst/>
              <a:ahLst/>
              <a:cxnLst/>
              <a:rect l="l" t="t" r="r" b="b"/>
              <a:pathLst>
                <a:path w="3537612" h="905933">
                  <a:moveTo>
                    <a:pt x="0" y="0"/>
                  </a:moveTo>
                  <a:lnTo>
                    <a:pt x="3537612" y="0"/>
                  </a:lnTo>
                  <a:lnTo>
                    <a:pt x="3537612" y="905933"/>
                  </a:lnTo>
                  <a:lnTo>
                    <a:pt x="0" y="905933"/>
                  </a:lnTo>
                  <a:close/>
                </a:path>
              </a:pathLst>
            </a:custGeom>
            <a:solidFill>
              <a:srgbClr val="000000">
                <a:alpha val="0"/>
              </a:srgbClr>
            </a:solidFill>
          </p:spPr>
        </p:sp>
        <p:sp>
          <p:nvSpPr>
            <p:cNvPr id="4" name="TextBox 4"/>
            <p:cNvSpPr txBox="1"/>
            <p:nvPr/>
          </p:nvSpPr>
          <p:spPr>
            <a:xfrm>
              <a:off x="7871298" y="-428249"/>
              <a:ext cx="5438350" cy="982134"/>
            </a:xfrm>
            <a:prstGeom prst="rect">
              <a:avLst/>
            </a:prstGeom>
          </p:spPr>
          <p:txBody>
            <a:bodyPr lIns="0" tIns="0" rIns="0" bIns="0" rtlCol="0" anchor="t"/>
            <a:lstStyle/>
            <a:p>
              <a:pPr algn="l">
                <a:lnSpc>
                  <a:spcPts val="5598"/>
                </a:lnSpc>
              </a:pPr>
              <a:r>
                <a:rPr lang="en-US" sz="3999" b="1" dirty="0">
                  <a:solidFill>
                    <a:schemeClr val="tx2"/>
                  </a:solidFill>
                  <a:latin typeface="Canva Sans Bold"/>
                  <a:ea typeface="Canva Sans Bold"/>
                  <a:cs typeface="Canva Sans Bold"/>
                  <a:sym typeface="Canva Sans Bold"/>
                </a:rPr>
                <a:t>Objectives</a:t>
              </a:r>
            </a:p>
          </p:txBody>
        </p:sp>
      </p:grpSp>
      <p:grpSp>
        <p:nvGrpSpPr>
          <p:cNvPr id="5" name="Group 5"/>
          <p:cNvGrpSpPr/>
          <p:nvPr/>
        </p:nvGrpSpPr>
        <p:grpSpPr>
          <a:xfrm>
            <a:off x="-102603" y="1136343"/>
            <a:ext cx="18157237" cy="10021750"/>
            <a:chOff x="0" y="-2904476"/>
            <a:chExt cx="24209649" cy="13362333"/>
          </a:xfrm>
        </p:grpSpPr>
        <p:sp>
          <p:nvSpPr>
            <p:cNvPr id="6" name="Freeform 6"/>
            <p:cNvSpPr/>
            <p:nvPr/>
          </p:nvSpPr>
          <p:spPr>
            <a:xfrm>
              <a:off x="0" y="0"/>
              <a:ext cx="23869645" cy="10457857"/>
            </a:xfrm>
            <a:custGeom>
              <a:avLst/>
              <a:gdLst/>
              <a:ahLst/>
              <a:cxnLst/>
              <a:rect l="l" t="t" r="r" b="b"/>
              <a:pathLst>
                <a:path w="23869645" h="10457857">
                  <a:moveTo>
                    <a:pt x="0" y="0"/>
                  </a:moveTo>
                  <a:lnTo>
                    <a:pt x="23869645" y="0"/>
                  </a:lnTo>
                  <a:lnTo>
                    <a:pt x="23869645" y="10457857"/>
                  </a:lnTo>
                  <a:lnTo>
                    <a:pt x="0" y="10457857"/>
                  </a:lnTo>
                  <a:close/>
                </a:path>
              </a:pathLst>
            </a:custGeom>
            <a:solidFill>
              <a:srgbClr val="000000">
                <a:alpha val="0"/>
              </a:srgbClr>
            </a:solidFill>
          </p:spPr>
        </p:sp>
        <p:sp>
          <p:nvSpPr>
            <p:cNvPr id="7" name="TextBox 7"/>
            <p:cNvSpPr txBox="1"/>
            <p:nvPr/>
          </p:nvSpPr>
          <p:spPr>
            <a:xfrm>
              <a:off x="340004" y="-2904476"/>
              <a:ext cx="23869645" cy="10515008"/>
            </a:xfrm>
            <a:prstGeom prst="rect">
              <a:avLst/>
            </a:prstGeom>
          </p:spPr>
          <p:txBody>
            <a:bodyPr lIns="0" tIns="0" rIns="0" bIns="0" rtlCol="0" anchor="t"/>
            <a:lstStyle/>
            <a:p>
              <a:pPr algn="just">
                <a:lnSpc>
                  <a:spcPts val="4485"/>
                </a:lnSpc>
              </a:pPr>
              <a:endParaRPr dirty="0"/>
            </a:p>
            <a:p>
              <a:pPr algn="just">
                <a:lnSpc>
                  <a:spcPts val="4485"/>
                </a:lnSpc>
              </a:pPr>
              <a:endParaRPr dirty="0"/>
            </a:p>
            <a:p>
              <a:pPr marL="732543" lvl="2" indent="-244181" algn="just">
                <a:lnSpc>
                  <a:spcPts val="4485"/>
                </a:lnSpc>
                <a:buFont typeface="Arial"/>
                <a:buChar char="⚬"/>
              </a:pPr>
              <a:r>
                <a:rPr lang="en-US" sz="3204" dirty="0">
                  <a:solidFill>
                    <a:srgbClr val="000000"/>
                  </a:solidFill>
                  <a:latin typeface="Canva Sans"/>
                  <a:ea typeface="Canva Sans"/>
                  <a:cs typeface="Canva Sans"/>
                  <a:sym typeface="Canva Sans"/>
                </a:rPr>
                <a:t> Live Market Data Integration – Fetch real-time stock prices to ensure recommendations are based on the latest market trends.</a:t>
              </a:r>
            </a:p>
            <a:p>
              <a:pPr marL="732543" lvl="2" indent="-244181" algn="just">
                <a:lnSpc>
                  <a:spcPts val="4485"/>
                </a:lnSpc>
              </a:pPr>
              <a:endParaRPr lang="en-US" sz="3204" dirty="0">
                <a:solidFill>
                  <a:srgbClr val="000000"/>
                </a:solidFill>
                <a:latin typeface="Canva Sans"/>
                <a:ea typeface="Canva Sans"/>
                <a:cs typeface="Canva Sans"/>
                <a:sym typeface="Canva Sans"/>
              </a:endParaRPr>
            </a:p>
            <a:p>
              <a:pPr marL="732543" lvl="2" indent="-244181" algn="just">
                <a:lnSpc>
                  <a:spcPts val="4485"/>
                </a:lnSpc>
                <a:buFont typeface="Arial"/>
                <a:buChar char="⚬"/>
              </a:pPr>
              <a:r>
                <a:rPr lang="en-US" sz="3204" dirty="0">
                  <a:solidFill>
                    <a:srgbClr val="000000"/>
                  </a:solidFill>
                  <a:latin typeface="Canva Sans"/>
                  <a:ea typeface="Canva Sans"/>
                  <a:cs typeface="Canva Sans"/>
                  <a:sym typeface="Canva Sans"/>
                </a:rPr>
                <a:t>Extracting the Intrinsic Mode function using the Hilbert-Huang Transform (HTT) and advanced algorithms.</a:t>
              </a:r>
            </a:p>
            <a:p>
              <a:pPr marL="732543" lvl="2" indent="-244181" algn="just">
                <a:lnSpc>
                  <a:spcPts val="4485"/>
                </a:lnSpc>
              </a:pPr>
              <a:endParaRPr lang="en-US" sz="3204" dirty="0">
                <a:solidFill>
                  <a:srgbClr val="000000"/>
                </a:solidFill>
                <a:latin typeface="Canva Sans"/>
                <a:ea typeface="Canva Sans"/>
                <a:cs typeface="Canva Sans"/>
                <a:sym typeface="Canva Sans"/>
              </a:endParaRPr>
            </a:p>
            <a:p>
              <a:pPr marL="732543" lvl="2" indent="-244181" algn="just">
                <a:lnSpc>
                  <a:spcPts val="4485"/>
                </a:lnSpc>
                <a:buFont typeface="Arial"/>
                <a:buChar char="⚬"/>
              </a:pPr>
              <a:r>
                <a:rPr lang="en-US" sz="3204" dirty="0">
                  <a:solidFill>
                    <a:srgbClr val="000000"/>
                  </a:solidFill>
                  <a:latin typeface="Canva Sans"/>
                  <a:ea typeface="Canva Sans"/>
                  <a:cs typeface="Canva Sans"/>
                  <a:sym typeface="Canva Sans"/>
                </a:rPr>
                <a:t>Forecasting the trends using the advanced techniques like Temporal convolutional Network</a:t>
              </a:r>
            </a:p>
            <a:p>
              <a:pPr marL="732543" lvl="2" indent="-244181" algn="just">
                <a:lnSpc>
                  <a:spcPts val="4485"/>
                </a:lnSpc>
              </a:pPr>
              <a:endParaRPr lang="en-US" sz="3204" dirty="0">
                <a:solidFill>
                  <a:srgbClr val="000000"/>
                </a:solidFill>
                <a:latin typeface="Canva Sans"/>
                <a:ea typeface="Canva Sans"/>
                <a:cs typeface="Canva Sans"/>
                <a:sym typeface="Canva Sans"/>
              </a:endParaRPr>
            </a:p>
            <a:p>
              <a:pPr marL="732543" lvl="2" indent="-244181" algn="just">
                <a:lnSpc>
                  <a:spcPts val="4485"/>
                </a:lnSpc>
                <a:buFont typeface="Arial"/>
                <a:buChar char="⚬"/>
              </a:pPr>
              <a:r>
                <a:rPr lang="en-US" sz="3204" dirty="0">
                  <a:solidFill>
                    <a:srgbClr val="000000"/>
                  </a:solidFill>
                  <a:latin typeface="Canva Sans"/>
                  <a:ea typeface="Canva Sans"/>
                  <a:cs typeface="Canva Sans"/>
                  <a:sym typeface="Canva Sans"/>
                </a:rPr>
                <a:t>Risk Assessment – Categorize stocks based on risk levels and align them with the investor’s risk tolerance.</a:t>
              </a:r>
            </a:p>
            <a:p>
              <a:pPr marL="732543" lvl="2" indent="-244181" algn="just">
                <a:lnSpc>
                  <a:spcPts val="4485"/>
                </a:lnSpc>
              </a:pPr>
              <a:endParaRPr lang="en-US" sz="3204" dirty="0">
                <a:solidFill>
                  <a:srgbClr val="000000"/>
                </a:solidFill>
                <a:latin typeface="Canva Sans"/>
                <a:ea typeface="Canva Sans"/>
                <a:cs typeface="Canva Sans"/>
                <a:sym typeface="Canva San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24500" cy="10261600"/>
        </p:xfrm>
        <a:graphic>
          <a:graphicData uri="http://schemas.openxmlformats.org/drawingml/2006/table">
            <a:tbl>
              <a:tblPr/>
              <a:tblGrid>
                <a:gridCol w="2366731">
                  <a:extLst>
                    <a:ext uri="{9D8B030D-6E8A-4147-A177-3AD203B41FA5}">
                      <a16:colId xmlns:a16="http://schemas.microsoft.com/office/drawing/2014/main" val="20000"/>
                    </a:ext>
                  </a:extLst>
                </a:gridCol>
                <a:gridCol w="2425835">
                  <a:extLst>
                    <a:ext uri="{9D8B030D-6E8A-4147-A177-3AD203B41FA5}">
                      <a16:colId xmlns:a16="http://schemas.microsoft.com/office/drawing/2014/main" val="20001"/>
                    </a:ext>
                  </a:extLst>
                </a:gridCol>
                <a:gridCol w="2108747">
                  <a:extLst>
                    <a:ext uri="{9D8B030D-6E8A-4147-A177-3AD203B41FA5}">
                      <a16:colId xmlns:a16="http://schemas.microsoft.com/office/drawing/2014/main" val="20002"/>
                    </a:ext>
                  </a:extLst>
                </a:gridCol>
                <a:gridCol w="2165716">
                  <a:extLst>
                    <a:ext uri="{9D8B030D-6E8A-4147-A177-3AD203B41FA5}">
                      <a16:colId xmlns:a16="http://schemas.microsoft.com/office/drawing/2014/main" val="20003"/>
                    </a:ext>
                  </a:extLst>
                </a:gridCol>
                <a:gridCol w="2277982">
                  <a:extLst>
                    <a:ext uri="{9D8B030D-6E8A-4147-A177-3AD203B41FA5}">
                      <a16:colId xmlns:a16="http://schemas.microsoft.com/office/drawing/2014/main" val="20004"/>
                    </a:ext>
                  </a:extLst>
                </a:gridCol>
                <a:gridCol w="2430801">
                  <a:extLst>
                    <a:ext uri="{9D8B030D-6E8A-4147-A177-3AD203B41FA5}">
                      <a16:colId xmlns:a16="http://schemas.microsoft.com/office/drawing/2014/main" val="20005"/>
                    </a:ext>
                  </a:extLst>
                </a:gridCol>
                <a:gridCol w="2289371">
                  <a:extLst>
                    <a:ext uri="{9D8B030D-6E8A-4147-A177-3AD203B41FA5}">
                      <a16:colId xmlns:a16="http://schemas.microsoft.com/office/drawing/2014/main" val="20006"/>
                    </a:ext>
                  </a:extLst>
                </a:gridCol>
                <a:gridCol w="2159317">
                  <a:extLst>
                    <a:ext uri="{9D8B030D-6E8A-4147-A177-3AD203B41FA5}">
                      <a16:colId xmlns:a16="http://schemas.microsoft.com/office/drawing/2014/main" val="20007"/>
                    </a:ext>
                  </a:extLst>
                </a:gridCol>
              </a:tblGrid>
              <a:tr h="2225143">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Source</a:t>
                      </a: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Research Objective or</a:t>
                      </a:r>
                    </a:p>
                    <a:p>
                      <a:pPr algn="ctr">
                        <a:lnSpc>
                          <a:spcPts val="2379"/>
                        </a:lnSpc>
                      </a:pPr>
                      <a:r>
                        <a:rPr lang="en-US" sz="1700">
                          <a:solidFill>
                            <a:srgbClr val="FACA49"/>
                          </a:solidFill>
                          <a:latin typeface="Canva Sans"/>
                          <a:ea typeface="Canva Sans"/>
                          <a:cs typeface="Canva Sans"/>
                          <a:sym typeface="Canva Sans"/>
                        </a:rPr>
                        <a:t>  Research Question</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Methodology</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Key Findings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Techniques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Accuracy &amp;</a:t>
                      </a:r>
                    </a:p>
                    <a:p>
                      <a:pPr algn="ctr">
                        <a:lnSpc>
                          <a:spcPts val="2379"/>
                        </a:lnSpc>
                      </a:pPr>
                      <a:r>
                        <a:rPr lang="en-US" sz="1700">
                          <a:solidFill>
                            <a:srgbClr val="FACA49"/>
                          </a:solidFill>
                          <a:latin typeface="Canva Sans"/>
                          <a:ea typeface="Canva Sans"/>
                          <a:cs typeface="Canva Sans"/>
                          <a:sym typeface="Canva Sans"/>
                        </a:rPr>
                        <a:t>Performance Measures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000000"/>
                          </a:solidFill>
                          <a:latin typeface="Canva Sans"/>
                          <a:ea typeface="Canva Sans"/>
                          <a:cs typeface="Canva Sans"/>
                          <a:sym typeface="Canva Sans"/>
                        </a:rPr>
                        <a:t>  </a:t>
                      </a:r>
                      <a:r>
                        <a:rPr lang="en-US" sz="1700">
                          <a:solidFill>
                            <a:srgbClr val="FACA49"/>
                          </a:solidFill>
                          <a:latin typeface="Canva Sans"/>
                          <a:ea typeface="Canva Sans"/>
                          <a:cs typeface="Canva Sans"/>
                          <a:sym typeface="Canva Sans"/>
                        </a:rPr>
                        <a:t>Advantages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l">
                        <a:lnSpc>
                          <a:spcPts val="2379"/>
                        </a:lnSpc>
                      </a:pPr>
                      <a:r>
                        <a:rPr lang="en-US" sz="1700">
                          <a:solidFill>
                            <a:srgbClr val="FACA49"/>
                          </a:solidFill>
                          <a:latin typeface="Canva Sans"/>
                          <a:ea typeface="Canva Sans"/>
                          <a:cs typeface="Canva Sans"/>
                          <a:sym typeface="Canva Sans"/>
                        </a:rPr>
                        <a:t>  Disadvantages</a:t>
                      </a:r>
                    </a:p>
                    <a:p>
                      <a:pPr algn="l">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extLst>
                  <a:ext uri="{0D108BD9-81ED-4DB2-BD59-A6C34878D82A}">
                    <a16:rowId xmlns:a16="http://schemas.microsoft.com/office/drawing/2014/main" val="10000"/>
                  </a:ext>
                </a:extLst>
              </a:tr>
              <a:tr h="3468625">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1"/>
                  </a:ext>
                </a:extLst>
              </a:tr>
              <a:tr h="1944349">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2"/>
                  </a:ext>
                </a:extLst>
              </a:tr>
              <a:tr h="2623483">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11733060" y="8365490"/>
            <a:ext cx="1820697" cy="828817"/>
            <a:chOff x="0" y="0"/>
            <a:chExt cx="2427596" cy="1105089"/>
          </a:xfrm>
        </p:grpSpPr>
        <p:sp>
          <p:nvSpPr>
            <p:cNvPr id="4" name="Freeform 4"/>
            <p:cNvSpPr/>
            <p:nvPr/>
          </p:nvSpPr>
          <p:spPr>
            <a:xfrm>
              <a:off x="0" y="0"/>
              <a:ext cx="2427596" cy="1105089"/>
            </a:xfrm>
            <a:custGeom>
              <a:avLst/>
              <a:gdLst/>
              <a:ahLst/>
              <a:cxnLst/>
              <a:rect l="l" t="t" r="r" b="b"/>
              <a:pathLst>
                <a:path w="2427596" h="1105089">
                  <a:moveTo>
                    <a:pt x="0" y="0"/>
                  </a:moveTo>
                  <a:lnTo>
                    <a:pt x="2427596" y="0"/>
                  </a:lnTo>
                  <a:lnTo>
                    <a:pt x="2427596" y="1105089"/>
                  </a:lnTo>
                  <a:lnTo>
                    <a:pt x="0" y="1105089"/>
                  </a:lnTo>
                  <a:close/>
                </a:path>
              </a:pathLst>
            </a:custGeom>
            <a:solidFill>
              <a:srgbClr val="000000">
                <a:alpha val="0"/>
              </a:srgbClr>
            </a:solidFill>
          </p:spPr>
        </p:sp>
        <p:sp>
          <p:nvSpPr>
            <p:cNvPr id="5" name="TextBox 5"/>
            <p:cNvSpPr txBox="1"/>
            <p:nvPr/>
          </p:nvSpPr>
          <p:spPr>
            <a:xfrm>
              <a:off x="0" y="-28575"/>
              <a:ext cx="2427596" cy="1133664"/>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75% trend prediction accuracy.</a:t>
              </a:r>
            </a:p>
          </p:txBody>
        </p:sp>
      </p:grpSp>
      <p:grpSp>
        <p:nvGrpSpPr>
          <p:cNvPr id="6" name="Group 6"/>
          <p:cNvGrpSpPr/>
          <p:nvPr/>
        </p:nvGrpSpPr>
        <p:grpSpPr>
          <a:xfrm>
            <a:off x="236703" y="8191500"/>
            <a:ext cx="1820697" cy="1675202"/>
            <a:chOff x="0" y="0"/>
            <a:chExt cx="2427596" cy="2233603"/>
          </a:xfrm>
        </p:grpSpPr>
        <p:sp>
          <p:nvSpPr>
            <p:cNvPr id="7" name="Freeform 7"/>
            <p:cNvSpPr/>
            <p:nvPr/>
          </p:nvSpPr>
          <p:spPr>
            <a:xfrm>
              <a:off x="0" y="0"/>
              <a:ext cx="2427596" cy="2233603"/>
            </a:xfrm>
            <a:custGeom>
              <a:avLst/>
              <a:gdLst/>
              <a:ahLst/>
              <a:cxnLst/>
              <a:rect l="l" t="t" r="r" b="b"/>
              <a:pathLst>
                <a:path w="2427596" h="2233603">
                  <a:moveTo>
                    <a:pt x="0" y="0"/>
                  </a:moveTo>
                  <a:lnTo>
                    <a:pt x="2427596" y="0"/>
                  </a:lnTo>
                  <a:lnTo>
                    <a:pt x="2427596" y="2233603"/>
                  </a:lnTo>
                  <a:lnTo>
                    <a:pt x="0" y="2233603"/>
                  </a:lnTo>
                  <a:close/>
                </a:path>
              </a:pathLst>
            </a:custGeom>
            <a:solidFill>
              <a:srgbClr val="000000">
                <a:alpha val="0"/>
              </a:srgbClr>
            </a:solidFill>
          </p:spPr>
        </p:sp>
        <p:sp>
          <p:nvSpPr>
            <p:cNvPr id="8" name="TextBox 8"/>
            <p:cNvSpPr txBox="1"/>
            <p:nvPr/>
          </p:nvSpPr>
          <p:spPr>
            <a:xfrm>
              <a:off x="0" y="-28575"/>
              <a:ext cx="2427596" cy="2262178"/>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A systematic review of stock market prediction using ML and statistical techniques</a:t>
              </a:r>
            </a:p>
          </p:txBody>
        </p:sp>
      </p:grpSp>
      <p:grpSp>
        <p:nvGrpSpPr>
          <p:cNvPr id="9" name="Group 9"/>
          <p:cNvGrpSpPr/>
          <p:nvPr/>
        </p:nvGrpSpPr>
        <p:grpSpPr>
          <a:xfrm>
            <a:off x="7094703" y="8267700"/>
            <a:ext cx="1820697" cy="828817"/>
            <a:chOff x="0" y="0"/>
            <a:chExt cx="2427596" cy="1105089"/>
          </a:xfrm>
        </p:grpSpPr>
        <p:sp>
          <p:nvSpPr>
            <p:cNvPr id="10" name="Freeform 10"/>
            <p:cNvSpPr/>
            <p:nvPr/>
          </p:nvSpPr>
          <p:spPr>
            <a:xfrm>
              <a:off x="0" y="0"/>
              <a:ext cx="2427596" cy="1105089"/>
            </a:xfrm>
            <a:custGeom>
              <a:avLst/>
              <a:gdLst/>
              <a:ahLst/>
              <a:cxnLst/>
              <a:rect l="l" t="t" r="r" b="b"/>
              <a:pathLst>
                <a:path w="2427596" h="1105089">
                  <a:moveTo>
                    <a:pt x="0" y="0"/>
                  </a:moveTo>
                  <a:lnTo>
                    <a:pt x="2427596" y="0"/>
                  </a:lnTo>
                  <a:lnTo>
                    <a:pt x="2427596" y="1105089"/>
                  </a:lnTo>
                  <a:lnTo>
                    <a:pt x="0" y="1105089"/>
                  </a:lnTo>
                  <a:close/>
                </a:path>
              </a:pathLst>
            </a:custGeom>
            <a:solidFill>
              <a:srgbClr val="000000">
                <a:alpha val="0"/>
              </a:srgbClr>
            </a:solidFill>
          </p:spPr>
        </p:sp>
        <p:sp>
          <p:nvSpPr>
            <p:cNvPr id="11" name="TextBox 11"/>
            <p:cNvSpPr txBox="1"/>
            <p:nvPr/>
          </p:nvSpPr>
          <p:spPr>
            <a:xfrm>
              <a:off x="0" y="-28575"/>
              <a:ext cx="2427596" cy="1133664"/>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ANN and NN are widely used in prediction.</a:t>
              </a:r>
            </a:p>
          </p:txBody>
        </p:sp>
      </p:grpSp>
      <p:grpSp>
        <p:nvGrpSpPr>
          <p:cNvPr id="12" name="Group 12"/>
          <p:cNvGrpSpPr/>
          <p:nvPr/>
        </p:nvGrpSpPr>
        <p:grpSpPr>
          <a:xfrm>
            <a:off x="4961103" y="8191500"/>
            <a:ext cx="1820697" cy="1110945"/>
            <a:chOff x="0" y="0"/>
            <a:chExt cx="2427596" cy="1481260"/>
          </a:xfrm>
        </p:grpSpPr>
        <p:sp>
          <p:nvSpPr>
            <p:cNvPr id="13" name="Freeform 13"/>
            <p:cNvSpPr/>
            <p:nvPr/>
          </p:nvSpPr>
          <p:spPr>
            <a:xfrm>
              <a:off x="0" y="0"/>
              <a:ext cx="2427596" cy="1481260"/>
            </a:xfrm>
            <a:custGeom>
              <a:avLst/>
              <a:gdLst/>
              <a:ahLst/>
              <a:cxnLst/>
              <a:rect l="l" t="t" r="r" b="b"/>
              <a:pathLst>
                <a:path w="2427596" h="1481260">
                  <a:moveTo>
                    <a:pt x="0" y="0"/>
                  </a:moveTo>
                  <a:lnTo>
                    <a:pt x="2427596" y="0"/>
                  </a:lnTo>
                  <a:lnTo>
                    <a:pt x="2427596" y="1481260"/>
                  </a:lnTo>
                  <a:lnTo>
                    <a:pt x="0" y="1481260"/>
                  </a:lnTo>
                  <a:close/>
                </a:path>
              </a:pathLst>
            </a:custGeom>
            <a:solidFill>
              <a:srgbClr val="000000">
                <a:alpha val="0"/>
              </a:srgbClr>
            </a:solidFill>
          </p:spPr>
        </p:sp>
        <p:sp>
          <p:nvSpPr>
            <p:cNvPr id="14" name="TextBox 14"/>
            <p:cNvSpPr txBox="1"/>
            <p:nvPr/>
          </p:nvSpPr>
          <p:spPr>
            <a:xfrm>
              <a:off x="0" y="-28575"/>
              <a:ext cx="2427596" cy="1509835"/>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Reviewed 30 papers covering ML and statistical techniques.</a:t>
              </a:r>
            </a:p>
          </p:txBody>
        </p:sp>
      </p:grpSp>
      <p:grpSp>
        <p:nvGrpSpPr>
          <p:cNvPr id="15" name="Group 15"/>
          <p:cNvGrpSpPr/>
          <p:nvPr/>
        </p:nvGrpSpPr>
        <p:grpSpPr>
          <a:xfrm>
            <a:off x="2639735" y="8115300"/>
            <a:ext cx="1820697" cy="1110945"/>
            <a:chOff x="0" y="0"/>
            <a:chExt cx="2427596" cy="1481260"/>
          </a:xfrm>
        </p:grpSpPr>
        <p:sp>
          <p:nvSpPr>
            <p:cNvPr id="16" name="Freeform 16"/>
            <p:cNvSpPr/>
            <p:nvPr/>
          </p:nvSpPr>
          <p:spPr>
            <a:xfrm>
              <a:off x="0" y="0"/>
              <a:ext cx="2427596" cy="1481260"/>
            </a:xfrm>
            <a:custGeom>
              <a:avLst/>
              <a:gdLst/>
              <a:ahLst/>
              <a:cxnLst/>
              <a:rect l="l" t="t" r="r" b="b"/>
              <a:pathLst>
                <a:path w="2427596" h="1481260">
                  <a:moveTo>
                    <a:pt x="0" y="0"/>
                  </a:moveTo>
                  <a:lnTo>
                    <a:pt x="2427596" y="0"/>
                  </a:lnTo>
                  <a:lnTo>
                    <a:pt x="2427596" y="1481260"/>
                  </a:lnTo>
                  <a:lnTo>
                    <a:pt x="0" y="1481260"/>
                  </a:lnTo>
                  <a:close/>
                </a:path>
              </a:pathLst>
            </a:custGeom>
            <a:solidFill>
              <a:srgbClr val="000000">
                <a:alpha val="0"/>
              </a:srgbClr>
            </a:solidFill>
          </p:spPr>
        </p:sp>
        <p:sp>
          <p:nvSpPr>
            <p:cNvPr id="17" name="TextBox 17"/>
            <p:cNvSpPr txBox="1"/>
            <p:nvPr/>
          </p:nvSpPr>
          <p:spPr>
            <a:xfrm>
              <a:off x="0" y="-28575"/>
              <a:ext cx="2427596" cy="1509835"/>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Overview of ML and statistical techniques in stock prediction.</a:t>
              </a:r>
            </a:p>
          </p:txBody>
        </p:sp>
      </p:grpSp>
      <p:grpSp>
        <p:nvGrpSpPr>
          <p:cNvPr id="18" name="Group 18"/>
          <p:cNvGrpSpPr/>
          <p:nvPr/>
        </p:nvGrpSpPr>
        <p:grpSpPr>
          <a:xfrm>
            <a:off x="9378963" y="8413115"/>
            <a:ext cx="1820697" cy="546688"/>
            <a:chOff x="0" y="0"/>
            <a:chExt cx="2427596" cy="728917"/>
          </a:xfrm>
        </p:grpSpPr>
        <p:sp>
          <p:nvSpPr>
            <p:cNvPr id="19" name="Freeform 19"/>
            <p:cNvSpPr/>
            <p:nvPr/>
          </p:nvSpPr>
          <p:spPr>
            <a:xfrm>
              <a:off x="0" y="0"/>
              <a:ext cx="2427596" cy="728917"/>
            </a:xfrm>
            <a:custGeom>
              <a:avLst/>
              <a:gdLst/>
              <a:ahLst/>
              <a:cxnLst/>
              <a:rect l="l" t="t" r="r" b="b"/>
              <a:pathLst>
                <a:path w="2427596" h="728917">
                  <a:moveTo>
                    <a:pt x="0" y="0"/>
                  </a:moveTo>
                  <a:lnTo>
                    <a:pt x="2427596" y="0"/>
                  </a:lnTo>
                  <a:lnTo>
                    <a:pt x="2427596" y="728917"/>
                  </a:lnTo>
                  <a:lnTo>
                    <a:pt x="0" y="728917"/>
                  </a:lnTo>
                  <a:close/>
                </a:path>
              </a:pathLst>
            </a:custGeom>
            <a:solidFill>
              <a:srgbClr val="000000">
                <a:alpha val="0"/>
              </a:srgbClr>
            </a:solidFill>
          </p:spPr>
        </p:sp>
        <p:sp>
          <p:nvSpPr>
            <p:cNvPr id="20" name="TextBox 20"/>
            <p:cNvSpPr txBox="1"/>
            <p:nvPr/>
          </p:nvSpPr>
          <p:spPr>
            <a:xfrm>
              <a:off x="0" y="-28575"/>
              <a:ext cx="2427596" cy="757492"/>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ANN, Statistical Methods</a:t>
              </a:r>
            </a:p>
          </p:txBody>
        </p:sp>
      </p:grpSp>
      <p:grpSp>
        <p:nvGrpSpPr>
          <p:cNvPr id="21" name="Group 21"/>
          <p:cNvGrpSpPr/>
          <p:nvPr/>
        </p:nvGrpSpPr>
        <p:grpSpPr>
          <a:xfrm>
            <a:off x="14091333" y="8441690"/>
            <a:ext cx="1820697" cy="828817"/>
            <a:chOff x="0" y="0"/>
            <a:chExt cx="2427596" cy="1105089"/>
          </a:xfrm>
        </p:grpSpPr>
        <p:sp>
          <p:nvSpPr>
            <p:cNvPr id="22" name="Freeform 22"/>
            <p:cNvSpPr/>
            <p:nvPr/>
          </p:nvSpPr>
          <p:spPr>
            <a:xfrm>
              <a:off x="0" y="0"/>
              <a:ext cx="2427596" cy="1105089"/>
            </a:xfrm>
            <a:custGeom>
              <a:avLst/>
              <a:gdLst/>
              <a:ahLst/>
              <a:cxnLst/>
              <a:rect l="l" t="t" r="r" b="b"/>
              <a:pathLst>
                <a:path w="2427596" h="1105089">
                  <a:moveTo>
                    <a:pt x="0" y="0"/>
                  </a:moveTo>
                  <a:lnTo>
                    <a:pt x="2427596" y="0"/>
                  </a:lnTo>
                  <a:lnTo>
                    <a:pt x="2427596" y="1105089"/>
                  </a:lnTo>
                  <a:lnTo>
                    <a:pt x="0" y="1105089"/>
                  </a:lnTo>
                  <a:close/>
                </a:path>
              </a:pathLst>
            </a:custGeom>
            <a:solidFill>
              <a:srgbClr val="000000">
                <a:alpha val="0"/>
              </a:srgbClr>
            </a:solidFill>
          </p:spPr>
        </p:sp>
        <p:sp>
          <p:nvSpPr>
            <p:cNvPr id="23" name="TextBox 23"/>
            <p:cNvSpPr txBox="1"/>
            <p:nvPr/>
          </p:nvSpPr>
          <p:spPr>
            <a:xfrm>
              <a:off x="0" y="-28575"/>
              <a:ext cx="2427596" cy="1133664"/>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Highlights the power of ANN and NN.</a:t>
              </a:r>
            </a:p>
          </p:txBody>
        </p:sp>
      </p:grpSp>
      <p:grpSp>
        <p:nvGrpSpPr>
          <p:cNvPr id="24" name="Group 24"/>
          <p:cNvGrpSpPr/>
          <p:nvPr/>
        </p:nvGrpSpPr>
        <p:grpSpPr>
          <a:xfrm>
            <a:off x="16302555" y="8441690"/>
            <a:ext cx="1820697" cy="828817"/>
            <a:chOff x="0" y="0"/>
            <a:chExt cx="2427596" cy="1105089"/>
          </a:xfrm>
        </p:grpSpPr>
        <p:sp>
          <p:nvSpPr>
            <p:cNvPr id="25" name="Freeform 25"/>
            <p:cNvSpPr/>
            <p:nvPr/>
          </p:nvSpPr>
          <p:spPr>
            <a:xfrm>
              <a:off x="0" y="0"/>
              <a:ext cx="2427596" cy="1105089"/>
            </a:xfrm>
            <a:custGeom>
              <a:avLst/>
              <a:gdLst/>
              <a:ahLst/>
              <a:cxnLst/>
              <a:rect l="l" t="t" r="r" b="b"/>
              <a:pathLst>
                <a:path w="2427596" h="1105089">
                  <a:moveTo>
                    <a:pt x="0" y="0"/>
                  </a:moveTo>
                  <a:lnTo>
                    <a:pt x="2427596" y="0"/>
                  </a:lnTo>
                  <a:lnTo>
                    <a:pt x="2427596" y="1105089"/>
                  </a:lnTo>
                  <a:lnTo>
                    <a:pt x="0" y="1105089"/>
                  </a:lnTo>
                  <a:close/>
                </a:path>
              </a:pathLst>
            </a:custGeom>
            <a:solidFill>
              <a:srgbClr val="000000">
                <a:alpha val="0"/>
              </a:srgbClr>
            </a:solidFill>
          </p:spPr>
        </p:sp>
        <p:sp>
          <p:nvSpPr>
            <p:cNvPr id="26" name="TextBox 26"/>
            <p:cNvSpPr txBox="1"/>
            <p:nvPr/>
          </p:nvSpPr>
          <p:spPr>
            <a:xfrm>
              <a:off x="0" y="-28575"/>
              <a:ext cx="2427596" cy="1133664"/>
            </a:xfrm>
            <a:prstGeom prst="rect">
              <a:avLst/>
            </a:prstGeom>
          </p:spPr>
          <p:txBody>
            <a:bodyPr lIns="0" tIns="0" rIns="0" bIns="0" rtlCol="0" anchor="t"/>
            <a:lstStyle/>
            <a:p>
              <a:pPr algn="ctr">
                <a:lnSpc>
                  <a:spcPts val="2239"/>
                </a:lnSpc>
              </a:pPr>
              <a:r>
                <a:rPr lang="en-US" sz="1600" b="1">
                  <a:solidFill>
                    <a:srgbClr val="000000"/>
                  </a:solidFill>
                  <a:latin typeface="Canva Sans Bold"/>
                  <a:ea typeface="Canva Sans Bold"/>
                  <a:cs typeface="Canva Sans Bold"/>
                  <a:sym typeface="Canva Sans Bold"/>
                </a:rPr>
                <a:t>Lacks performance comparison</a:t>
              </a:r>
            </a:p>
          </p:txBody>
        </p:sp>
      </p:grpSp>
      <p:grpSp>
        <p:nvGrpSpPr>
          <p:cNvPr id="27" name="Group 27"/>
          <p:cNvGrpSpPr/>
          <p:nvPr/>
        </p:nvGrpSpPr>
        <p:grpSpPr>
          <a:xfrm>
            <a:off x="236703" y="2680030"/>
            <a:ext cx="1676400" cy="2800767"/>
            <a:chOff x="0" y="0"/>
            <a:chExt cx="2235200" cy="3734356"/>
          </a:xfrm>
        </p:grpSpPr>
        <p:sp>
          <p:nvSpPr>
            <p:cNvPr id="28" name="Freeform 28"/>
            <p:cNvSpPr/>
            <p:nvPr/>
          </p:nvSpPr>
          <p:spPr>
            <a:xfrm>
              <a:off x="0" y="0"/>
              <a:ext cx="2235200" cy="3734356"/>
            </a:xfrm>
            <a:custGeom>
              <a:avLst/>
              <a:gdLst/>
              <a:ahLst/>
              <a:cxnLst/>
              <a:rect l="l" t="t" r="r" b="b"/>
              <a:pathLst>
                <a:path w="2235200" h="3734356">
                  <a:moveTo>
                    <a:pt x="0" y="0"/>
                  </a:moveTo>
                  <a:lnTo>
                    <a:pt x="2235200" y="0"/>
                  </a:lnTo>
                  <a:lnTo>
                    <a:pt x="2235200" y="3734356"/>
                  </a:lnTo>
                  <a:lnTo>
                    <a:pt x="0" y="3734356"/>
                  </a:lnTo>
                  <a:close/>
                </a:path>
              </a:pathLst>
            </a:custGeom>
            <a:solidFill>
              <a:srgbClr val="000000">
                <a:alpha val="0"/>
              </a:srgbClr>
            </a:solidFill>
          </p:spPr>
        </p:sp>
        <p:sp>
          <p:nvSpPr>
            <p:cNvPr id="29" name="TextBox 29"/>
            <p:cNvSpPr txBox="1"/>
            <p:nvPr/>
          </p:nvSpPr>
          <p:spPr>
            <a:xfrm>
              <a:off x="0" y="0"/>
              <a:ext cx="2235200" cy="373435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Predicting Stock Market Trends Using Machine Learning and Deep Learning Algorithms Via Continuous and Binary Data;  Analysis</a:t>
              </a:r>
            </a:p>
            <a:p>
              <a:pPr algn="ctr">
                <a:lnSpc>
                  <a:spcPts val="1920"/>
                </a:lnSpc>
              </a:pPr>
              <a:endParaRPr lang="en-US" sz="1600" b="1">
                <a:solidFill>
                  <a:srgbClr val="000000"/>
                </a:solidFill>
                <a:latin typeface="Canva Sans Bold"/>
                <a:ea typeface="Canva Sans Bold"/>
                <a:cs typeface="Canva Sans Bold"/>
                <a:sym typeface="Canva Sans Bold"/>
              </a:endParaRPr>
            </a:p>
          </p:txBody>
        </p:sp>
      </p:grpSp>
      <p:grpSp>
        <p:nvGrpSpPr>
          <p:cNvPr id="30" name="Group 30"/>
          <p:cNvGrpSpPr/>
          <p:nvPr/>
        </p:nvGrpSpPr>
        <p:grpSpPr>
          <a:xfrm>
            <a:off x="4961103" y="2933699"/>
            <a:ext cx="1820696" cy="1569660"/>
            <a:chOff x="0" y="0"/>
            <a:chExt cx="2427595" cy="2092880"/>
          </a:xfrm>
        </p:grpSpPr>
        <p:sp>
          <p:nvSpPr>
            <p:cNvPr id="31" name="Freeform 31"/>
            <p:cNvSpPr/>
            <p:nvPr/>
          </p:nvSpPr>
          <p:spPr>
            <a:xfrm>
              <a:off x="0" y="0"/>
              <a:ext cx="2427595" cy="2092880"/>
            </a:xfrm>
            <a:custGeom>
              <a:avLst/>
              <a:gdLst/>
              <a:ahLst/>
              <a:cxnLst/>
              <a:rect l="l" t="t" r="r" b="b"/>
              <a:pathLst>
                <a:path w="2427595" h="2092880">
                  <a:moveTo>
                    <a:pt x="0" y="0"/>
                  </a:moveTo>
                  <a:lnTo>
                    <a:pt x="2427595" y="0"/>
                  </a:lnTo>
                  <a:lnTo>
                    <a:pt x="2427595" y="2092880"/>
                  </a:lnTo>
                  <a:lnTo>
                    <a:pt x="0" y="2092880"/>
                  </a:lnTo>
                  <a:close/>
                </a:path>
              </a:pathLst>
            </a:custGeom>
            <a:solidFill>
              <a:srgbClr val="000000">
                <a:alpha val="0"/>
              </a:srgbClr>
            </a:solidFill>
          </p:spPr>
        </p:sp>
        <p:sp>
          <p:nvSpPr>
            <p:cNvPr id="32" name="TextBox 32"/>
            <p:cNvSpPr txBox="1"/>
            <p:nvPr/>
          </p:nvSpPr>
          <p:spPr>
            <a:xfrm>
              <a:off x="0" y="0"/>
              <a:ext cx="2427595" cy="2092880"/>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Decision Tree, Random Forest, Naive Bayes, K-Nearest Neighbors</a:t>
              </a:r>
            </a:p>
            <a:p>
              <a:pPr algn="ctr">
                <a:lnSpc>
                  <a:spcPts val="1920"/>
                </a:lnSpc>
              </a:pPr>
              <a:endParaRPr lang="en-US" sz="1600" b="1">
                <a:solidFill>
                  <a:srgbClr val="000000"/>
                </a:solidFill>
                <a:latin typeface="Canva Sans Bold"/>
                <a:ea typeface="Canva Sans Bold"/>
                <a:cs typeface="Canva Sans Bold"/>
                <a:sym typeface="Canva Sans Bold"/>
              </a:endParaRPr>
            </a:p>
          </p:txBody>
        </p:sp>
      </p:grpSp>
      <p:grpSp>
        <p:nvGrpSpPr>
          <p:cNvPr id="33" name="Group 33"/>
          <p:cNvGrpSpPr/>
          <p:nvPr/>
        </p:nvGrpSpPr>
        <p:grpSpPr>
          <a:xfrm>
            <a:off x="13858681" y="5742863"/>
            <a:ext cx="2286000" cy="1815882"/>
            <a:chOff x="0" y="0"/>
            <a:chExt cx="3048000" cy="2421176"/>
          </a:xfrm>
        </p:grpSpPr>
        <p:sp>
          <p:nvSpPr>
            <p:cNvPr id="34" name="Freeform 34"/>
            <p:cNvSpPr/>
            <p:nvPr/>
          </p:nvSpPr>
          <p:spPr>
            <a:xfrm>
              <a:off x="0" y="0"/>
              <a:ext cx="3048000" cy="2421176"/>
            </a:xfrm>
            <a:custGeom>
              <a:avLst/>
              <a:gdLst/>
              <a:ahLst/>
              <a:cxnLst/>
              <a:rect l="l" t="t" r="r" b="b"/>
              <a:pathLst>
                <a:path w="3048000" h="2421176">
                  <a:moveTo>
                    <a:pt x="0" y="0"/>
                  </a:moveTo>
                  <a:lnTo>
                    <a:pt x="3048000" y="0"/>
                  </a:lnTo>
                  <a:lnTo>
                    <a:pt x="3048000" y="2421176"/>
                  </a:lnTo>
                  <a:lnTo>
                    <a:pt x="0" y="2421176"/>
                  </a:lnTo>
                  <a:close/>
                </a:path>
              </a:pathLst>
            </a:custGeom>
            <a:solidFill>
              <a:srgbClr val="000000">
                <a:alpha val="0"/>
              </a:srgbClr>
            </a:solidFill>
          </p:spPr>
        </p:sp>
        <p:sp>
          <p:nvSpPr>
            <p:cNvPr id="35" name="TextBox 35"/>
            <p:cNvSpPr txBox="1"/>
            <p:nvPr/>
          </p:nvSpPr>
          <p:spPr>
            <a:xfrm>
              <a:off x="0" y="0"/>
              <a:ext cx="3048000" cy="242117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Improved Predictive </a:t>
              </a:r>
            </a:p>
            <a:p>
              <a:pPr algn="ctr">
                <a:lnSpc>
                  <a:spcPts val="1920"/>
                </a:lnSpc>
              </a:pPr>
              <a:r>
                <a:rPr lang="en-US" sz="1600" b="1">
                  <a:solidFill>
                    <a:srgbClr val="000000"/>
                  </a:solidFill>
                  <a:latin typeface="Canva Sans Bold"/>
                  <a:ea typeface="Canva Sans Bold"/>
                  <a:cs typeface="Canva Sans Bold"/>
                  <a:sym typeface="Canva Sans Bold"/>
                </a:rPr>
                <a:t>Performance ,</a:t>
              </a:r>
            </a:p>
            <a:p>
              <a:pPr algn="ctr">
                <a:lnSpc>
                  <a:spcPts val="1920"/>
                </a:lnSpc>
              </a:pPr>
              <a:r>
                <a:rPr lang="en-US" sz="1600" b="1">
                  <a:solidFill>
                    <a:srgbClr val="000000"/>
                  </a:solidFill>
                  <a:latin typeface="Canva Sans Bold"/>
                  <a:ea typeface="Canva Sans Bold"/>
                  <a:cs typeface="Canva Sans Bold"/>
                  <a:sym typeface="Canva Sans Bold"/>
                </a:rPr>
                <a:t>Effective </a:t>
              </a:r>
            </a:p>
            <a:p>
              <a:pPr algn="ctr">
                <a:lnSpc>
                  <a:spcPts val="1920"/>
                </a:lnSpc>
              </a:pPr>
              <a:r>
                <a:rPr lang="en-US" sz="1600" b="1">
                  <a:solidFill>
                    <a:srgbClr val="000000"/>
                  </a:solidFill>
                  <a:latin typeface="Canva Sans Bold"/>
                  <a:ea typeface="Canva Sans Bold"/>
                  <a:cs typeface="Canva Sans Bold"/>
                  <a:sym typeface="Canva Sans Bold"/>
                </a:rPr>
                <a:t>Noise Reduction</a:t>
              </a:r>
            </a:p>
            <a:p>
              <a:pPr algn="ctr">
                <a:lnSpc>
                  <a:spcPts val="1920"/>
                </a:lnSpc>
              </a:pPr>
              <a:r>
                <a:rPr lang="en-US" sz="1600" b="1">
                  <a:solidFill>
                    <a:srgbClr val="000000"/>
                  </a:solidFill>
                  <a:latin typeface="Canva Sans Bold"/>
                  <a:ea typeface="Canva Sans Bold"/>
                  <a:cs typeface="Canva Sans Bold"/>
                  <a:sym typeface="Canva Sans Bold"/>
                </a:rPr>
                <a:t>&amp;</a:t>
              </a:r>
            </a:p>
            <a:p>
              <a:pPr algn="ctr">
                <a:lnSpc>
                  <a:spcPts val="1920"/>
                </a:lnSpc>
              </a:pPr>
              <a:r>
                <a:rPr lang="en-US" sz="1600" b="1">
                  <a:solidFill>
                    <a:srgbClr val="000000"/>
                  </a:solidFill>
                  <a:latin typeface="Canva Sans Bold"/>
                  <a:ea typeface="Canva Sans Bold"/>
                  <a:cs typeface="Canva Sans Bold"/>
                  <a:sym typeface="Canva Sans Bold"/>
                </a:rPr>
                <a:t>Provides Consistent performance</a:t>
              </a:r>
            </a:p>
          </p:txBody>
        </p:sp>
      </p:grpSp>
      <p:grpSp>
        <p:nvGrpSpPr>
          <p:cNvPr id="36" name="Group 36"/>
          <p:cNvGrpSpPr/>
          <p:nvPr/>
        </p:nvGrpSpPr>
        <p:grpSpPr>
          <a:xfrm>
            <a:off x="16302556" y="5905500"/>
            <a:ext cx="1932162" cy="1323439"/>
            <a:chOff x="0" y="0"/>
            <a:chExt cx="2576216" cy="1764585"/>
          </a:xfrm>
        </p:grpSpPr>
        <p:sp>
          <p:nvSpPr>
            <p:cNvPr id="37" name="Freeform 37"/>
            <p:cNvSpPr/>
            <p:nvPr/>
          </p:nvSpPr>
          <p:spPr>
            <a:xfrm>
              <a:off x="0" y="0"/>
              <a:ext cx="2576216" cy="1764585"/>
            </a:xfrm>
            <a:custGeom>
              <a:avLst/>
              <a:gdLst/>
              <a:ahLst/>
              <a:cxnLst/>
              <a:rect l="l" t="t" r="r" b="b"/>
              <a:pathLst>
                <a:path w="2576216" h="1764585">
                  <a:moveTo>
                    <a:pt x="0" y="0"/>
                  </a:moveTo>
                  <a:lnTo>
                    <a:pt x="2576216" y="0"/>
                  </a:lnTo>
                  <a:lnTo>
                    <a:pt x="2576216" y="1764585"/>
                  </a:lnTo>
                  <a:lnTo>
                    <a:pt x="0" y="1764585"/>
                  </a:lnTo>
                  <a:close/>
                </a:path>
              </a:pathLst>
            </a:custGeom>
            <a:solidFill>
              <a:srgbClr val="000000">
                <a:alpha val="0"/>
              </a:srgbClr>
            </a:solidFill>
          </p:spPr>
        </p:sp>
        <p:sp>
          <p:nvSpPr>
            <p:cNvPr id="38" name="TextBox 38"/>
            <p:cNvSpPr txBox="1"/>
            <p:nvPr/>
          </p:nvSpPr>
          <p:spPr>
            <a:xfrm>
              <a:off x="0" y="0"/>
              <a:ext cx="2576216" cy="1764585"/>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Computational Complexity</a:t>
              </a:r>
            </a:p>
            <a:p>
              <a:pPr algn="ctr">
                <a:lnSpc>
                  <a:spcPts val="1920"/>
                </a:lnSpc>
              </a:pPr>
              <a:r>
                <a:rPr lang="en-US" sz="1600" b="1">
                  <a:solidFill>
                    <a:srgbClr val="000000"/>
                  </a:solidFill>
                  <a:latin typeface="Canva Sans Bold"/>
                  <a:ea typeface="Canva Sans Bold"/>
                  <a:cs typeface="Canva Sans Bold"/>
                  <a:sym typeface="Canva Sans Bold"/>
                </a:rPr>
                <a:t>&amp;</a:t>
              </a:r>
            </a:p>
            <a:p>
              <a:pPr algn="ctr">
                <a:lnSpc>
                  <a:spcPts val="1920"/>
                </a:lnSpc>
              </a:pPr>
              <a:r>
                <a:rPr lang="en-US" sz="1600" b="1">
                  <a:solidFill>
                    <a:srgbClr val="000000"/>
                  </a:solidFill>
                  <a:latin typeface="Canva Sans Bold"/>
                  <a:ea typeface="Canva Sans Bold"/>
                  <a:cs typeface="Canva Sans Bold"/>
                  <a:sym typeface="Canva Sans Bold"/>
                </a:rPr>
                <a:t>Limited Pattern Exploration</a:t>
              </a:r>
            </a:p>
          </p:txBody>
        </p:sp>
      </p:grpSp>
      <p:grpSp>
        <p:nvGrpSpPr>
          <p:cNvPr id="39" name="Group 39"/>
          <p:cNvGrpSpPr/>
          <p:nvPr/>
        </p:nvGrpSpPr>
        <p:grpSpPr>
          <a:xfrm>
            <a:off x="13858681" y="2933698"/>
            <a:ext cx="2286000" cy="830997"/>
            <a:chOff x="0" y="0"/>
            <a:chExt cx="3048000" cy="1107996"/>
          </a:xfrm>
        </p:grpSpPr>
        <p:sp>
          <p:nvSpPr>
            <p:cNvPr id="40" name="Freeform 40"/>
            <p:cNvSpPr/>
            <p:nvPr/>
          </p:nvSpPr>
          <p:spPr>
            <a:xfrm>
              <a:off x="0" y="0"/>
              <a:ext cx="3048000" cy="1107996"/>
            </a:xfrm>
            <a:custGeom>
              <a:avLst/>
              <a:gdLst/>
              <a:ahLst/>
              <a:cxnLst/>
              <a:rect l="l" t="t" r="r" b="b"/>
              <a:pathLst>
                <a:path w="3048000" h="1107996">
                  <a:moveTo>
                    <a:pt x="0" y="0"/>
                  </a:moveTo>
                  <a:lnTo>
                    <a:pt x="3048000" y="0"/>
                  </a:lnTo>
                  <a:lnTo>
                    <a:pt x="3048000" y="1107996"/>
                  </a:lnTo>
                  <a:lnTo>
                    <a:pt x="0" y="1107996"/>
                  </a:lnTo>
                  <a:close/>
                </a:path>
              </a:pathLst>
            </a:custGeom>
            <a:solidFill>
              <a:srgbClr val="000000">
                <a:alpha val="0"/>
              </a:srgbClr>
            </a:solidFill>
          </p:spPr>
        </p:sp>
        <p:sp>
          <p:nvSpPr>
            <p:cNvPr id="41" name="TextBox 41"/>
            <p:cNvSpPr txBox="1"/>
            <p:nvPr/>
          </p:nvSpPr>
          <p:spPr>
            <a:xfrm>
              <a:off x="0" y="0"/>
              <a:ext cx="3048000" cy="110799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Enhanced Predictive</a:t>
              </a:r>
            </a:p>
            <a:p>
              <a:pPr algn="ctr">
                <a:lnSpc>
                  <a:spcPts val="1920"/>
                </a:lnSpc>
              </a:pPr>
              <a:r>
                <a:rPr lang="en-US" sz="1600" b="1">
                  <a:solidFill>
                    <a:srgbClr val="000000"/>
                  </a:solidFill>
                  <a:latin typeface="Canva Sans Bold"/>
                  <a:ea typeface="Canva Sans Bold"/>
                  <a:cs typeface="Canva Sans Bold"/>
                  <a:sym typeface="Canva Sans Bold"/>
                </a:rPr>
                <a:t>Performance And More Accurate</a:t>
              </a:r>
            </a:p>
          </p:txBody>
        </p:sp>
      </p:grpSp>
      <p:grpSp>
        <p:nvGrpSpPr>
          <p:cNvPr id="42" name="Group 42"/>
          <p:cNvGrpSpPr/>
          <p:nvPr/>
        </p:nvGrpSpPr>
        <p:grpSpPr>
          <a:xfrm>
            <a:off x="16196121" y="2933698"/>
            <a:ext cx="1955985" cy="1077218"/>
            <a:chOff x="0" y="0"/>
            <a:chExt cx="2607980" cy="1436291"/>
          </a:xfrm>
        </p:grpSpPr>
        <p:sp>
          <p:nvSpPr>
            <p:cNvPr id="43" name="Freeform 43"/>
            <p:cNvSpPr/>
            <p:nvPr/>
          </p:nvSpPr>
          <p:spPr>
            <a:xfrm>
              <a:off x="0" y="0"/>
              <a:ext cx="2607980" cy="1436291"/>
            </a:xfrm>
            <a:custGeom>
              <a:avLst/>
              <a:gdLst/>
              <a:ahLst/>
              <a:cxnLst/>
              <a:rect l="l" t="t" r="r" b="b"/>
              <a:pathLst>
                <a:path w="2607980" h="1436291">
                  <a:moveTo>
                    <a:pt x="0" y="0"/>
                  </a:moveTo>
                  <a:lnTo>
                    <a:pt x="2607980" y="0"/>
                  </a:lnTo>
                  <a:lnTo>
                    <a:pt x="2607980" y="1436291"/>
                  </a:lnTo>
                  <a:lnTo>
                    <a:pt x="0" y="1436291"/>
                  </a:lnTo>
                  <a:close/>
                </a:path>
              </a:pathLst>
            </a:custGeom>
            <a:solidFill>
              <a:srgbClr val="000000">
                <a:alpha val="0"/>
              </a:srgbClr>
            </a:solidFill>
          </p:spPr>
        </p:sp>
        <p:sp>
          <p:nvSpPr>
            <p:cNvPr id="44" name="TextBox 44"/>
            <p:cNvSpPr txBox="1"/>
            <p:nvPr/>
          </p:nvSpPr>
          <p:spPr>
            <a:xfrm>
              <a:off x="0" y="0"/>
              <a:ext cx="2607980" cy="1436291"/>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High Cost</a:t>
              </a:r>
            </a:p>
            <a:p>
              <a:pPr algn="ctr">
                <a:lnSpc>
                  <a:spcPts val="1920"/>
                </a:lnSpc>
              </a:pPr>
              <a:r>
                <a:rPr lang="en-US" sz="1600" b="1">
                  <a:solidFill>
                    <a:srgbClr val="000000"/>
                  </a:solidFill>
                  <a:latin typeface="Canva Sans Bold"/>
                  <a:ea typeface="Canva Sans Bold"/>
                  <a:cs typeface="Canva Sans Bold"/>
                  <a:sym typeface="Canva Sans Bold"/>
                </a:rPr>
                <a:t>&amp;</a:t>
              </a:r>
            </a:p>
            <a:p>
              <a:pPr algn="ctr">
                <a:lnSpc>
                  <a:spcPts val="1920"/>
                </a:lnSpc>
              </a:pPr>
              <a:r>
                <a:rPr lang="en-US" sz="1600" b="1">
                  <a:solidFill>
                    <a:srgbClr val="000000"/>
                  </a:solidFill>
                  <a:latin typeface="Canva Sans Bold"/>
                  <a:ea typeface="Canva Sans Bold"/>
                  <a:cs typeface="Canva Sans Bold"/>
                  <a:sym typeface="Canva Sans Bold"/>
                </a:rPr>
                <a:t>More Complexity </a:t>
              </a:r>
            </a:p>
            <a:p>
              <a:pPr algn="ctr">
                <a:lnSpc>
                  <a:spcPts val="1920"/>
                </a:lnSpc>
              </a:pPr>
              <a:endParaRPr lang="en-US" sz="1600" b="1">
                <a:solidFill>
                  <a:srgbClr val="000000"/>
                </a:solidFill>
                <a:latin typeface="Canva Sans Bold"/>
                <a:ea typeface="Canva Sans Bold"/>
                <a:cs typeface="Canva Sans Bold"/>
                <a:sym typeface="Canva Sans Bold"/>
              </a:endParaRPr>
            </a:p>
          </p:txBody>
        </p:sp>
      </p:grpSp>
      <p:grpSp>
        <p:nvGrpSpPr>
          <p:cNvPr id="45" name="Group 45"/>
          <p:cNvGrpSpPr/>
          <p:nvPr/>
        </p:nvGrpSpPr>
        <p:grpSpPr>
          <a:xfrm>
            <a:off x="4961103" y="5905500"/>
            <a:ext cx="1820696" cy="1077218"/>
            <a:chOff x="0" y="0"/>
            <a:chExt cx="2427595" cy="1436291"/>
          </a:xfrm>
        </p:grpSpPr>
        <p:sp>
          <p:nvSpPr>
            <p:cNvPr id="46" name="Freeform 46"/>
            <p:cNvSpPr/>
            <p:nvPr/>
          </p:nvSpPr>
          <p:spPr>
            <a:xfrm>
              <a:off x="0" y="0"/>
              <a:ext cx="2427595" cy="1436291"/>
            </a:xfrm>
            <a:custGeom>
              <a:avLst/>
              <a:gdLst/>
              <a:ahLst/>
              <a:cxnLst/>
              <a:rect l="l" t="t" r="r" b="b"/>
              <a:pathLst>
                <a:path w="2427595" h="1436291">
                  <a:moveTo>
                    <a:pt x="0" y="0"/>
                  </a:moveTo>
                  <a:lnTo>
                    <a:pt x="2427595" y="0"/>
                  </a:lnTo>
                  <a:lnTo>
                    <a:pt x="2427595" y="1436291"/>
                  </a:lnTo>
                  <a:lnTo>
                    <a:pt x="0" y="1436291"/>
                  </a:lnTo>
                  <a:close/>
                </a:path>
              </a:pathLst>
            </a:custGeom>
            <a:solidFill>
              <a:srgbClr val="000000">
                <a:alpha val="0"/>
              </a:srgbClr>
            </a:solidFill>
          </p:spPr>
        </p:sp>
        <p:sp>
          <p:nvSpPr>
            <p:cNvPr id="47" name="TextBox 47"/>
            <p:cNvSpPr txBox="1"/>
            <p:nvPr/>
          </p:nvSpPr>
          <p:spPr>
            <a:xfrm>
              <a:off x="0" y="0"/>
              <a:ext cx="2427595" cy="1436291"/>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LSTM (Long Short-Term Memory), CEEMDAN</a:t>
              </a:r>
            </a:p>
          </p:txBody>
        </p:sp>
      </p:grpSp>
      <p:grpSp>
        <p:nvGrpSpPr>
          <p:cNvPr id="48" name="Group 48"/>
          <p:cNvGrpSpPr/>
          <p:nvPr/>
        </p:nvGrpSpPr>
        <p:grpSpPr>
          <a:xfrm>
            <a:off x="150784" y="5858570"/>
            <a:ext cx="2209676" cy="2062103"/>
            <a:chOff x="0" y="0"/>
            <a:chExt cx="2946235" cy="2749471"/>
          </a:xfrm>
        </p:grpSpPr>
        <p:sp>
          <p:nvSpPr>
            <p:cNvPr id="49" name="Freeform 49"/>
            <p:cNvSpPr/>
            <p:nvPr/>
          </p:nvSpPr>
          <p:spPr>
            <a:xfrm>
              <a:off x="0" y="0"/>
              <a:ext cx="2946235" cy="2749471"/>
            </a:xfrm>
            <a:custGeom>
              <a:avLst/>
              <a:gdLst/>
              <a:ahLst/>
              <a:cxnLst/>
              <a:rect l="l" t="t" r="r" b="b"/>
              <a:pathLst>
                <a:path w="2946235" h="2749471">
                  <a:moveTo>
                    <a:pt x="0" y="0"/>
                  </a:moveTo>
                  <a:lnTo>
                    <a:pt x="2946235" y="0"/>
                  </a:lnTo>
                  <a:lnTo>
                    <a:pt x="2946235" y="2749471"/>
                  </a:lnTo>
                  <a:lnTo>
                    <a:pt x="0" y="2749471"/>
                  </a:lnTo>
                  <a:close/>
                </a:path>
              </a:pathLst>
            </a:custGeom>
            <a:solidFill>
              <a:srgbClr val="000000">
                <a:alpha val="0"/>
              </a:srgbClr>
            </a:solidFill>
          </p:spPr>
        </p:sp>
        <p:sp>
          <p:nvSpPr>
            <p:cNvPr id="50" name="TextBox 50"/>
            <p:cNvSpPr txBox="1"/>
            <p:nvPr/>
          </p:nvSpPr>
          <p:spPr>
            <a:xfrm>
              <a:off x="0" y="0"/>
              <a:ext cx="2946235" cy="2749471"/>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A Novel Integrated Approach for Stock Prediction Based on Modal Decomposition Technology and Machine Learning</a:t>
              </a:r>
            </a:p>
            <a:p>
              <a:pPr algn="ctr">
                <a:lnSpc>
                  <a:spcPts val="1920"/>
                </a:lnSpc>
              </a:pPr>
              <a:endParaRPr lang="en-US" sz="1600" b="1">
                <a:solidFill>
                  <a:srgbClr val="000000"/>
                </a:solidFill>
                <a:latin typeface="Canva Sans Bold"/>
                <a:ea typeface="Canva Sans Bold"/>
                <a:cs typeface="Canva Sans Bold"/>
                <a:sym typeface="Canva Sans Bold"/>
              </a:endParaRPr>
            </a:p>
          </p:txBody>
        </p:sp>
      </p:grpSp>
      <p:grpSp>
        <p:nvGrpSpPr>
          <p:cNvPr id="51" name="Group 51"/>
          <p:cNvGrpSpPr/>
          <p:nvPr/>
        </p:nvGrpSpPr>
        <p:grpSpPr>
          <a:xfrm>
            <a:off x="2486380" y="5887878"/>
            <a:ext cx="2008465" cy="1815882"/>
            <a:chOff x="0" y="0"/>
            <a:chExt cx="2677953" cy="2421176"/>
          </a:xfrm>
        </p:grpSpPr>
        <p:sp>
          <p:nvSpPr>
            <p:cNvPr id="52" name="Freeform 52"/>
            <p:cNvSpPr/>
            <p:nvPr/>
          </p:nvSpPr>
          <p:spPr>
            <a:xfrm>
              <a:off x="0" y="0"/>
              <a:ext cx="2677953" cy="2421176"/>
            </a:xfrm>
            <a:custGeom>
              <a:avLst/>
              <a:gdLst/>
              <a:ahLst/>
              <a:cxnLst/>
              <a:rect l="l" t="t" r="r" b="b"/>
              <a:pathLst>
                <a:path w="2677953" h="2421176">
                  <a:moveTo>
                    <a:pt x="0" y="0"/>
                  </a:moveTo>
                  <a:lnTo>
                    <a:pt x="2677953" y="0"/>
                  </a:lnTo>
                  <a:lnTo>
                    <a:pt x="2677953" y="2421176"/>
                  </a:lnTo>
                  <a:lnTo>
                    <a:pt x="0" y="2421176"/>
                  </a:lnTo>
                  <a:close/>
                </a:path>
              </a:pathLst>
            </a:custGeom>
            <a:solidFill>
              <a:srgbClr val="000000">
                <a:alpha val="0"/>
              </a:srgbClr>
            </a:solidFill>
          </p:spPr>
        </p:sp>
        <p:sp>
          <p:nvSpPr>
            <p:cNvPr id="53" name="TextBox 53"/>
            <p:cNvSpPr txBox="1"/>
            <p:nvPr/>
          </p:nvSpPr>
          <p:spPr>
            <a:xfrm>
              <a:off x="0" y="0"/>
              <a:ext cx="2677953" cy="242117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Enhance stock prediction accuracy by integrating modal decomposition with machine learning.</a:t>
              </a:r>
            </a:p>
          </p:txBody>
        </p:sp>
      </p:grpSp>
      <p:grpSp>
        <p:nvGrpSpPr>
          <p:cNvPr id="54" name="Group 54"/>
          <p:cNvGrpSpPr/>
          <p:nvPr/>
        </p:nvGrpSpPr>
        <p:grpSpPr>
          <a:xfrm>
            <a:off x="6931123" y="5742863"/>
            <a:ext cx="2204326" cy="1815882"/>
            <a:chOff x="0" y="0"/>
            <a:chExt cx="2939101" cy="2421176"/>
          </a:xfrm>
        </p:grpSpPr>
        <p:sp>
          <p:nvSpPr>
            <p:cNvPr id="55" name="Freeform 55"/>
            <p:cNvSpPr/>
            <p:nvPr/>
          </p:nvSpPr>
          <p:spPr>
            <a:xfrm>
              <a:off x="0" y="0"/>
              <a:ext cx="2939101" cy="2421176"/>
            </a:xfrm>
            <a:custGeom>
              <a:avLst/>
              <a:gdLst/>
              <a:ahLst/>
              <a:cxnLst/>
              <a:rect l="l" t="t" r="r" b="b"/>
              <a:pathLst>
                <a:path w="2939101" h="2421176">
                  <a:moveTo>
                    <a:pt x="0" y="0"/>
                  </a:moveTo>
                  <a:lnTo>
                    <a:pt x="2939101" y="0"/>
                  </a:lnTo>
                  <a:lnTo>
                    <a:pt x="2939101" y="2421176"/>
                  </a:lnTo>
                  <a:lnTo>
                    <a:pt x="0" y="2421176"/>
                  </a:lnTo>
                  <a:close/>
                </a:path>
              </a:pathLst>
            </a:custGeom>
            <a:solidFill>
              <a:srgbClr val="000000">
                <a:alpha val="0"/>
              </a:srgbClr>
            </a:solidFill>
          </p:spPr>
        </p:sp>
        <p:sp>
          <p:nvSpPr>
            <p:cNvPr id="56" name="TextBox 56"/>
            <p:cNvSpPr txBox="1"/>
            <p:nvPr/>
          </p:nvSpPr>
          <p:spPr>
            <a:xfrm>
              <a:off x="0" y="0"/>
              <a:ext cx="2939101" cy="242117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The hybrid model improves forecasting precision by effectively reducing noise and capturing market trends.</a:t>
              </a:r>
            </a:p>
          </p:txBody>
        </p:sp>
      </p:grpSp>
      <p:grpSp>
        <p:nvGrpSpPr>
          <p:cNvPr id="57" name="Group 57"/>
          <p:cNvGrpSpPr/>
          <p:nvPr/>
        </p:nvGrpSpPr>
        <p:grpSpPr>
          <a:xfrm>
            <a:off x="9218077" y="5858569"/>
            <a:ext cx="1981583" cy="1569660"/>
            <a:chOff x="0" y="0"/>
            <a:chExt cx="2642111" cy="2092880"/>
          </a:xfrm>
        </p:grpSpPr>
        <p:sp>
          <p:nvSpPr>
            <p:cNvPr id="58" name="Freeform 58"/>
            <p:cNvSpPr/>
            <p:nvPr/>
          </p:nvSpPr>
          <p:spPr>
            <a:xfrm>
              <a:off x="0" y="0"/>
              <a:ext cx="2642111" cy="2092880"/>
            </a:xfrm>
            <a:custGeom>
              <a:avLst/>
              <a:gdLst/>
              <a:ahLst/>
              <a:cxnLst/>
              <a:rect l="l" t="t" r="r" b="b"/>
              <a:pathLst>
                <a:path w="2642111" h="2092880">
                  <a:moveTo>
                    <a:pt x="0" y="0"/>
                  </a:moveTo>
                  <a:lnTo>
                    <a:pt x="2642111" y="0"/>
                  </a:lnTo>
                  <a:lnTo>
                    <a:pt x="2642111" y="2092880"/>
                  </a:lnTo>
                  <a:lnTo>
                    <a:pt x="0" y="2092880"/>
                  </a:lnTo>
                  <a:close/>
                </a:path>
              </a:pathLst>
            </a:custGeom>
            <a:solidFill>
              <a:srgbClr val="000000">
                <a:alpha val="0"/>
              </a:srgbClr>
            </a:solidFill>
          </p:spPr>
        </p:sp>
        <p:sp>
          <p:nvSpPr>
            <p:cNvPr id="59" name="TextBox 59"/>
            <p:cNvSpPr txBox="1"/>
            <p:nvPr/>
          </p:nvSpPr>
          <p:spPr>
            <a:xfrm>
              <a:off x="0" y="0"/>
              <a:ext cx="2642111" cy="2092880"/>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Combines modal decomposition (e.g., EMD, VMD) with ML models like LSTM, SVM, or XGBoost.</a:t>
              </a:r>
            </a:p>
          </p:txBody>
        </p:sp>
      </p:grpSp>
      <p:grpSp>
        <p:nvGrpSpPr>
          <p:cNvPr id="60" name="Group 60"/>
          <p:cNvGrpSpPr/>
          <p:nvPr/>
        </p:nvGrpSpPr>
        <p:grpSpPr>
          <a:xfrm>
            <a:off x="11422403" y="6091549"/>
            <a:ext cx="2382996" cy="584775"/>
            <a:chOff x="0" y="0"/>
            <a:chExt cx="3177328" cy="779700"/>
          </a:xfrm>
        </p:grpSpPr>
        <p:sp>
          <p:nvSpPr>
            <p:cNvPr id="61" name="Freeform 61"/>
            <p:cNvSpPr/>
            <p:nvPr/>
          </p:nvSpPr>
          <p:spPr>
            <a:xfrm>
              <a:off x="0" y="0"/>
              <a:ext cx="3177328" cy="779700"/>
            </a:xfrm>
            <a:custGeom>
              <a:avLst/>
              <a:gdLst/>
              <a:ahLst/>
              <a:cxnLst/>
              <a:rect l="l" t="t" r="r" b="b"/>
              <a:pathLst>
                <a:path w="3177328" h="779700">
                  <a:moveTo>
                    <a:pt x="0" y="0"/>
                  </a:moveTo>
                  <a:lnTo>
                    <a:pt x="3177328" y="0"/>
                  </a:lnTo>
                  <a:lnTo>
                    <a:pt x="3177328" y="779700"/>
                  </a:lnTo>
                  <a:lnTo>
                    <a:pt x="0" y="779700"/>
                  </a:lnTo>
                  <a:close/>
                </a:path>
              </a:pathLst>
            </a:custGeom>
            <a:solidFill>
              <a:srgbClr val="000000">
                <a:alpha val="0"/>
              </a:srgbClr>
            </a:solidFill>
          </p:spPr>
        </p:sp>
        <p:sp>
          <p:nvSpPr>
            <p:cNvPr id="62" name="TextBox 62"/>
            <p:cNvSpPr txBox="1"/>
            <p:nvPr/>
          </p:nvSpPr>
          <p:spPr>
            <a:xfrm>
              <a:off x="0" y="0"/>
              <a:ext cx="3177328" cy="779700"/>
            </a:xfrm>
            <a:prstGeom prst="rect">
              <a:avLst/>
            </a:prstGeom>
          </p:spPr>
          <p:txBody>
            <a:bodyPr lIns="0" tIns="0" rIns="0" bIns="0" rtlCol="0" anchor="t"/>
            <a:lstStyle/>
            <a:p>
              <a:pPr algn="ctr">
                <a:lnSpc>
                  <a:spcPts val="1920"/>
                </a:lnSpc>
              </a:pPr>
              <a:r>
                <a:rPr lang="en-US" sz="1600" b="1" dirty="0">
                  <a:solidFill>
                    <a:srgbClr val="000000"/>
                  </a:solidFill>
                  <a:latin typeface="Canva Sans Bold"/>
                  <a:ea typeface="Canva Sans Bold"/>
                  <a:cs typeface="Canva Sans Bold"/>
                  <a:sym typeface="Canva Sans Bold"/>
                </a:rPr>
                <a:t>85%–89% trend prediction accuracy.</a:t>
              </a:r>
            </a:p>
          </p:txBody>
        </p:sp>
      </p:grpSp>
      <p:grpSp>
        <p:nvGrpSpPr>
          <p:cNvPr id="63" name="Group 63"/>
          <p:cNvGrpSpPr/>
          <p:nvPr/>
        </p:nvGrpSpPr>
        <p:grpSpPr>
          <a:xfrm>
            <a:off x="2639736" y="2552699"/>
            <a:ext cx="2008466" cy="2062103"/>
            <a:chOff x="0" y="0"/>
            <a:chExt cx="2677955" cy="2749471"/>
          </a:xfrm>
        </p:grpSpPr>
        <p:sp>
          <p:nvSpPr>
            <p:cNvPr id="64" name="Freeform 64"/>
            <p:cNvSpPr/>
            <p:nvPr/>
          </p:nvSpPr>
          <p:spPr>
            <a:xfrm>
              <a:off x="0" y="0"/>
              <a:ext cx="2677955" cy="2749471"/>
            </a:xfrm>
            <a:custGeom>
              <a:avLst/>
              <a:gdLst/>
              <a:ahLst/>
              <a:cxnLst/>
              <a:rect l="l" t="t" r="r" b="b"/>
              <a:pathLst>
                <a:path w="2677955" h="2749471">
                  <a:moveTo>
                    <a:pt x="0" y="0"/>
                  </a:moveTo>
                  <a:lnTo>
                    <a:pt x="2677955" y="0"/>
                  </a:lnTo>
                  <a:lnTo>
                    <a:pt x="2677955" y="2749471"/>
                  </a:lnTo>
                  <a:lnTo>
                    <a:pt x="0" y="2749471"/>
                  </a:lnTo>
                  <a:close/>
                </a:path>
              </a:pathLst>
            </a:custGeom>
            <a:solidFill>
              <a:srgbClr val="000000">
                <a:alpha val="0"/>
              </a:srgbClr>
            </a:solidFill>
          </p:spPr>
        </p:sp>
        <p:sp>
          <p:nvSpPr>
            <p:cNvPr id="65" name="TextBox 65"/>
            <p:cNvSpPr txBox="1"/>
            <p:nvPr/>
          </p:nvSpPr>
          <p:spPr>
            <a:xfrm>
              <a:off x="0" y="0"/>
              <a:ext cx="2677955" cy="2749471"/>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Improve stock trend prediction accuracy by analyzing both continuous and binary financial data using ML and DL models.</a:t>
              </a:r>
            </a:p>
          </p:txBody>
        </p:sp>
      </p:grpSp>
      <p:grpSp>
        <p:nvGrpSpPr>
          <p:cNvPr id="66" name="Group 66"/>
          <p:cNvGrpSpPr/>
          <p:nvPr/>
        </p:nvGrpSpPr>
        <p:grpSpPr>
          <a:xfrm>
            <a:off x="7017123" y="2552698"/>
            <a:ext cx="1898277" cy="2800767"/>
            <a:chOff x="0" y="0"/>
            <a:chExt cx="2531036" cy="3734356"/>
          </a:xfrm>
        </p:grpSpPr>
        <p:sp>
          <p:nvSpPr>
            <p:cNvPr id="67" name="Freeform 67"/>
            <p:cNvSpPr/>
            <p:nvPr/>
          </p:nvSpPr>
          <p:spPr>
            <a:xfrm>
              <a:off x="0" y="0"/>
              <a:ext cx="2531036" cy="3734356"/>
            </a:xfrm>
            <a:custGeom>
              <a:avLst/>
              <a:gdLst/>
              <a:ahLst/>
              <a:cxnLst/>
              <a:rect l="l" t="t" r="r" b="b"/>
              <a:pathLst>
                <a:path w="2531036" h="3734356">
                  <a:moveTo>
                    <a:pt x="0" y="0"/>
                  </a:moveTo>
                  <a:lnTo>
                    <a:pt x="2531036" y="0"/>
                  </a:lnTo>
                  <a:lnTo>
                    <a:pt x="2531036" y="3734356"/>
                  </a:lnTo>
                  <a:lnTo>
                    <a:pt x="0" y="3734356"/>
                  </a:lnTo>
                  <a:close/>
                </a:path>
              </a:pathLst>
            </a:custGeom>
            <a:solidFill>
              <a:srgbClr val="000000">
                <a:alpha val="0"/>
              </a:srgbClr>
            </a:solidFill>
          </p:spPr>
        </p:sp>
        <p:sp>
          <p:nvSpPr>
            <p:cNvPr id="68" name="TextBox 68"/>
            <p:cNvSpPr txBox="1"/>
            <p:nvPr/>
          </p:nvSpPr>
          <p:spPr>
            <a:xfrm>
              <a:off x="0" y="0"/>
              <a:ext cx="2531036" cy="3734356"/>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Deep learning models outperform traditional ML models by effectively capturing complex patterns in mixed data formats.</a:t>
              </a:r>
            </a:p>
          </p:txBody>
        </p:sp>
      </p:grpSp>
      <p:grpSp>
        <p:nvGrpSpPr>
          <p:cNvPr id="69" name="Group 69"/>
          <p:cNvGrpSpPr/>
          <p:nvPr/>
        </p:nvGrpSpPr>
        <p:grpSpPr>
          <a:xfrm>
            <a:off x="9218078" y="2552699"/>
            <a:ext cx="2066244" cy="2308324"/>
            <a:chOff x="0" y="0"/>
            <a:chExt cx="2754992" cy="3077765"/>
          </a:xfrm>
        </p:grpSpPr>
        <p:sp>
          <p:nvSpPr>
            <p:cNvPr id="70" name="Freeform 70"/>
            <p:cNvSpPr/>
            <p:nvPr/>
          </p:nvSpPr>
          <p:spPr>
            <a:xfrm>
              <a:off x="0" y="0"/>
              <a:ext cx="2754992" cy="3077765"/>
            </a:xfrm>
            <a:custGeom>
              <a:avLst/>
              <a:gdLst/>
              <a:ahLst/>
              <a:cxnLst/>
              <a:rect l="l" t="t" r="r" b="b"/>
              <a:pathLst>
                <a:path w="2754992" h="3077765">
                  <a:moveTo>
                    <a:pt x="0" y="0"/>
                  </a:moveTo>
                  <a:lnTo>
                    <a:pt x="2754992" y="0"/>
                  </a:lnTo>
                  <a:lnTo>
                    <a:pt x="2754992" y="3077765"/>
                  </a:lnTo>
                  <a:lnTo>
                    <a:pt x="0" y="3077765"/>
                  </a:lnTo>
                  <a:close/>
                </a:path>
              </a:pathLst>
            </a:custGeom>
            <a:solidFill>
              <a:srgbClr val="000000">
                <a:alpha val="0"/>
              </a:srgbClr>
            </a:solidFill>
          </p:spPr>
        </p:sp>
        <p:sp>
          <p:nvSpPr>
            <p:cNvPr id="71" name="TextBox 71"/>
            <p:cNvSpPr txBox="1"/>
            <p:nvPr/>
          </p:nvSpPr>
          <p:spPr>
            <a:xfrm>
              <a:off x="0" y="0"/>
              <a:ext cx="2754992" cy="3077765"/>
            </a:xfrm>
            <a:prstGeom prst="rect">
              <a:avLst/>
            </a:prstGeom>
          </p:spPr>
          <p:txBody>
            <a:bodyPr lIns="0" tIns="0" rIns="0" bIns="0" rtlCol="0" anchor="t"/>
            <a:lstStyle/>
            <a:p>
              <a:pPr algn="ctr">
                <a:lnSpc>
                  <a:spcPts val="1920"/>
                </a:lnSpc>
              </a:pPr>
              <a:r>
                <a:rPr lang="en-US" sz="1600" b="1">
                  <a:solidFill>
                    <a:srgbClr val="000000"/>
                  </a:solidFill>
                  <a:latin typeface="Canva Sans Bold"/>
                  <a:ea typeface="Canva Sans Bold"/>
                  <a:cs typeface="Canva Sans Bold"/>
                  <a:sym typeface="Canva Sans Bold"/>
                </a:rPr>
                <a:t>Utilizes ML models (SVM, Random Forest) and DL models (LSTM, CNN) with continuous and binary data for trend classification.</a:t>
              </a:r>
            </a:p>
          </p:txBody>
        </p:sp>
      </p:grpSp>
      <p:grpSp>
        <p:nvGrpSpPr>
          <p:cNvPr id="72" name="Group 72"/>
          <p:cNvGrpSpPr/>
          <p:nvPr/>
        </p:nvGrpSpPr>
        <p:grpSpPr>
          <a:xfrm>
            <a:off x="11655480" y="2680029"/>
            <a:ext cx="1898277" cy="830997"/>
            <a:chOff x="0" y="0"/>
            <a:chExt cx="2531036" cy="1107996"/>
          </a:xfrm>
        </p:grpSpPr>
        <p:sp>
          <p:nvSpPr>
            <p:cNvPr id="73" name="Freeform 73"/>
            <p:cNvSpPr/>
            <p:nvPr/>
          </p:nvSpPr>
          <p:spPr>
            <a:xfrm>
              <a:off x="0" y="0"/>
              <a:ext cx="2531036" cy="1107996"/>
            </a:xfrm>
            <a:custGeom>
              <a:avLst/>
              <a:gdLst/>
              <a:ahLst/>
              <a:cxnLst/>
              <a:rect l="l" t="t" r="r" b="b"/>
              <a:pathLst>
                <a:path w="2531036" h="1107996">
                  <a:moveTo>
                    <a:pt x="0" y="0"/>
                  </a:moveTo>
                  <a:lnTo>
                    <a:pt x="2531036" y="0"/>
                  </a:lnTo>
                  <a:lnTo>
                    <a:pt x="2531036" y="1107996"/>
                  </a:lnTo>
                  <a:lnTo>
                    <a:pt x="0" y="1107996"/>
                  </a:lnTo>
                  <a:close/>
                </a:path>
              </a:pathLst>
            </a:custGeom>
            <a:solidFill>
              <a:srgbClr val="000000">
                <a:alpha val="0"/>
              </a:srgbClr>
            </a:solidFill>
          </p:spPr>
        </p:sp>
        <p:sp>
          <p:nvSpPr>
            <p:cNvPr id="74" name="TextBox 74"/>
            <p:cNvSpPr txBox="1"/>
            <p:nvPr/>
          </p:nvSpPr>
          <p:spPr>
            <a:xfrm>
              <a:off x="0" y="0"/>
              <a:ext cx="2531036" cy="1107996"/>
            </a:xfrm>
            <a:prstGeom prst="rect">
              <a:avLst/>
            </a:prstGeom>
          </p:spPr>
          <p:txBody>
            <a:bodyPr lIns="0" tIns="0" rIns="0" bIns="0" rtlCol="0" anchor="t"/>
            <a:lstStyle/>
            <a:p>
              <a:pPr algn="ctr">
                <a:lnSpc>
                  <a:spcPts val="1920"/>
                </a:lnSpc>
              </a:pPr>
              <a:r>
                <a:rPr lang="en-US" sz="1600" b="1" dirty="0">
                  <a:solidFill>
                    <a:srgbClr val="000000"/>
                  </a:solidFill>
                  <a:latin typeface="Canva Sans Bold"/>
                  <a:ea typeface="Canva Sans Bold"/>
                  <a:cs typeface="Canva Sans Bold"/>
                  <a:sym typeface="Canva Sans Bold"/>
                </a:rPr>
                <a:t>87%–90% trend prediction accuracy.</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24500" cy="10261601"/>
        </p:xfrm>
        <a:graphic>
          <a:graphicData uri="http://schemas.openxmlformats.org/drawingml/2006/table">
            <a:tbl>
              <a:tblPr/>
              <a:tblGrid>
                <a:gridCol w="2366731">
                  <a:extLst>
                    <a:ext uri="{9D8B030D-6E8A-4147-A177-3AD203B41FA5}">
                      <a16:colId xmlns:a16="http://schemas.microsoft.com/office/drawing/2014/main" val="20000"/>
                    </a:ext>
                  </a:extLst>
                </a:gridCol>
                <a:gridCol w="2425835">
                  <a:extLst>
                    <a:ext uri="{9D8B030D-6E8A-4147-A177-3AD203B41FA5}">
                      <a16:colId xmlns:a16="http://schemas.microsoft.com/office/drawing/2014/main" val="20001"/>
                    </a:ext>
                  </a:extLst>
                </a:gridCol>
                <a:gridCol w="2108747">
                  <a:extLst>
                    <a:ext uri="{9D8B030D-6E8A-4147-A177-3AD203B41FA5}">
                      <a16:colId xmlns:a16="http://schemas.microsoft.com/office/drawing/2014/main" val="20002"/>
                    </a:ext>
                  </a:extLst>
                </a:gridCol>
                <a:gridCol w="2165716">
                  <a:extLst>
                    <a:ext uri="{9D8B030D-6E8A-4147-A177-3AD203B41FA5}">
                      <a16:colId xmlns:a16="http://schemas.microsoft.com/office/drawing/2014/main" val="20003"/>
                    </a:ext>
                  </a:extLst>
                </a:gridCol>
                <a:gridCol w="2277982">
                  <a:extLst>
                    <a:ext uri="{9D8B030D-6E8A-4147-A177-3AD203B41FA5}">
                      <a16:colId xmlns:a16="http://schemas.microsoft.com/office/drawing/2014/main" val="20004"/>
                    </a:ext>
                  </a:extLst>
                </a:gridCol>
                <a:gridCol w="2430801">
                  <a:extLst>
                    <a:ext uri="{9D8B030D-6E8A-4147-A177-3AD203B41FA5}">
                      <a16:colId xmlns:a16="http://schemas.microsoft.com/office/drawing/2014/main" val="20005"/>
                    </a:ext>
                  </a:extLst>
                </a:gridCol>
                <a:gridCol w="2289371">
                  <a:extLst>
                    <a:ext uri="{9D8B030D-6E8A-4147-A177-3AD203B41FA5}">
                      <a16:colId xmlns:a16="http://schemas.microsoft.com/office/drawing/2014/main" val="20006"/>
                    </a:ext>
                  </a:extLst>
                </a:gridCol>
                <a:gridCol w="2159317">
                  <a:extLst>
                    <a:ext uri="{9D8B030D-6E8A-4147-A177-3AD203B41FA5}">
                      <a16:colId xmlns:a16="http://schemas.microsoft.com/office/drawing/2014/main" val="20007"/>
                    </a:ext>
                  </a:extLst>
                </a:gridCol>
              </a:tblGrid>
              <a:tr h="2387319">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Source</a:t>
                      </a: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Research Objective or</a:t>
                      </a:r>
                    </a:p>
                    <a:p>
                      <a:pPr algn="ctr">
                        <a:lnSpc>
                          <a:spcPts val="2379"/>
                        </a:lnSpc>
                      </a:pPr>
                      <a:r>
                        <a:rPr lang="en-US" sz="1700">
                          <a:solidFill>
                            <a:srgbClr val="FACA49"/>
                          </a:solidFill>
                          <a:latin typeface="Canva Sans"/>
                          <a:ea typeface="Canva Sans"/>
                          <a:cs typeface="Canva Sans"/>
                          <a:sym typeface="Canva Sans"/>
                        </a:rPr>
                        <a:t>  Research Question</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Methodology</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Key Findings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Techniques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Accuracy &amp;</a:t>
                      </a:r>
                    </a:p>
                    <a:p>
                      <a:pPr algn="ctr">
                        <a:lnSpc>
                          <a:spcPts val="2379"/>
                        </a:lnSpc>
                      </a:pPr>
                      <a:r>
                        <a:rPr lang="en-US" sz="1700">
                          <a:solidFill>
                            <a:srgbClr val="FACA49"/>
                          </a:solidFill>
                          <a:latin typeface="Canva Sans"/>
                          <a:ea typeface="Canva Sans"/>
                          <a:cs typeface="Canva Sans"/>
                          <a:sym typeface="Canva Sans"/>
                        </a:rPr>
                        <a:t>Performance Measures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000000"/>
                          </a:solidFill>
                          <a:latin typeface="Canva Sans"/>
                          <a:ea typeface="Canva Sans"/>
                          <a:cs typeface="Canva Sans"/>
                          <a:sym typeface="Canva Sans"/>
                        </a:rPr>
                        <a:t>  </a:t>
                      </a:r>
                      <a:r>
                        <a:rPr lang="en-US" sz="1700">
                          <a:solidFill>
                            <a:srgbClr val="FACA49"/>
                          </a:solidFill>
                          <a:latin typeface="Canva Sans"/>
                          <a:ea typeface="Canva Sans"/>
                          <a:cs typeface="Canva Sans"/>
                          <a:sym typeface="Canva Sans"/>
                        </a:rPr>
                        <a:t>Advantages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l">
                        <a:lnSpc>
                          <a:spcPts val="2379"/>
                        </a:lnSpc>
                      </a:pPr>
                      <a:r>
                        <a:rPr lang="en-US" sz="1700">
                          <a:solidFill>
                            <a:srgbClr val="FACA49"/>
                          </a:solidFill>
                          <a:latin typeface="Canva Sans"/>
                          <a:ea typeface="Canva Sans"/>
                          <a:cs typeface="Canva Sans"/>
                          <a:sym typeface="Canva Sans"/>
                        </a:rPr>
                        <a:t>  Disadvantages</a:t>
                      </a:r>
                    </a:p>
                    <a:p>
                      <a:pPr algn="l">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extLst>
                  <a:ext uri="{0D108BD9-81ED-4DB2-BD59-A6C34878D82A}">
                    <a16:rowId xmlns:a16="http://schemas.microsoft.com/office/drawing/2014/main" val="10000"/>
                  </a:ext>
                </a:extLst>
              </a:tr>
              <a:tr h="2770427">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1"/>
                  </a:ext>
                </a:extLst>
              </a:tr>
              <a:tr h="2459978">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2"/>
                  </a:ext>
                </a:extLst>
              </a:tr>
              <a:tr h="2643877">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7111202" y="3163252"/>
            <a:ext cx="1830117" cy="1092835"/>
            <a:chOff x="0" y="0"/>
            <a:chExt cx="2440156" cy="1457113"/>
          </a:xfrm>
        </p:grpSpPr>
        <p:sp>
          <p:nvSpPr>
            <p:cNvPr id="4" name="Freeform 4"/>
            <p:cNvSpPr/>
            <p:nvPr/>
          </p:nvSpPr>
          <p:spPr>
            <a:xfrm>
              <a:off x="0" y="0"/>
              <a:ext cx="2440156" cy="1457113"/>
            </a:xfrm>
            <a:custGeom>
              <a:avLst/>
              <a:gdLst/>
              <a:ahLst/>
              <a:cxnLst/>
              <a:rect l="l" t="t" r="r" b="b"/>
              <a:pathLst>
                <a:path w="2440156" h="1457113">
                  <a:moveTo>
                    <a:pt x="0" y="0"/>
                  </a:moveTo>
                  <a:lnTo>
                    <a:pt x="2440156" y="0"/>
                  </a:lnTo>
                  <a:lnTo>
                    <a:pt x="2440156" y="1457113"/>
                  </a:lnTo>
                  <a:lnTo>
                    <a:pt x="0" y="1457113"/>
                  </a:lnTo>
                  <a:close/>
                </a:path>
              </a:pathLst>
            </a:custGeom>
            <a:solidFill>
              <a:srgbClr val="000000">
                <a:alpha val="0"/>
              </a:srgbClr>
            </a:solidFill>
          </p:spPr>
        </p:sp>
        <p:sp>
          <p:nvSpPr>
            <p:cNvPr id="5" name="TextBox 5"/>
            <p:cNvSpPr txBox="1"/>
            <p:nvPr/>
          </p:nvSpPr>
          <p:spPr>
            <a:xfrm>
              <a:off x="0" y="-28575"/>
              <a:ext cx="244015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Neural networks are commonly used for stock prediction.</a:t>
              </a:r>
            </a:p>
          </p:txBody>
        </p:sp>
      </p:grpSp>
      <p:grpSp>
        <p:nvGrpSpPr>
          <p:cNvPr id="6" name="Group 6"/>
          <p:cNvGrpSpPr/>
          <p:nvPr/>
        </p:nvGrpSpPr>
        <p:grpSpPr>
          <a:xfrm>
            <a:off x="5014660" y="3142932"/>
            <a:ext cx="1715542" cy="1369060"/>
            <a:chOff x="0" y="0"/>
            <a:chExt cx="2287389" cy="1825413"/>
          </a:xfrm>
        </p:grpSpPr>
        <p:sp>
          <p:nvSpPr>
            <p:cNvPr id="7" name="Freeform 7"/>
            <p:cNvSpPr/>
            <p:nvPr/>
          </p:nvSpPr>
          <p:spPr>
            <a:xfrm>
              <a:off x="0" y="0"/>
              <a:ext cx="2287389" cy="1825413"/>
            </a:xfrm>
            <a:custGeom>
              <a:avLst/>
              <a:gdLst/>
              <a:ahLst/>
              <a:cxnLst/>
              <a:rect l="l" t="t" r="r" b="b"/>
              <a:pathLst>
                <a:path w="2287389" h="1825413">
                  <a:moveTo>
                    <a:pt x="0" y="0"/>
                  </a:moveTo>
                  <a:lnTo>
                    <a:pt x="2287389" y="0"/>
                  </a:lnTo>
                  <a:lnTo>
                    <a:pt x="2287389" y="1825413"/>
                  </a:lnTo>
                  <a:lnTo>
                    <a:pt x="0" y="1825413"/>
                  </a:lnTo>
                  <a:close/>
                </a:path>
              </a:pathLst>
            </a:custGeom>
            <a:solidFill>
              <a:srgbClr val="000000">
                <a:alpha val="0"/>
              </a:srgbClr>
            </a:solidFill>
          </p:spPr>
        </p:sp>
        <p:sp>
          <p:nvSpPr>
            <p:cNvPr id="8" name="TextBox 8"/>
            <p:cNvSpPr txBox="1"/>
            <p:nvPr/>
          </p:nvSpPr>
          <p:spPr>
            <a:xfrm>
              <a:off x="0" y="-28575"/>
              <a:ext cx="2287389" cy="18539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Reviewed 30 studies on ML models like SVM and Neural Networks.</a:t>
              </a:r>
            </a:p>
          </p:txBody>
        </p:sp>
      </p:grpSp>
      <p:grpSp>
        <p:nvGrpSpPr>
          <p:cNvPr id="9" name="Group 9"/>
          <p:cNvGrpSpPr/>
          <p:nvPr/>
        </p:nvGrpSpPr>
        <p:grpSpPr>
          <a:xfrm>
            <a:off x="2514547" y="3419157"/>
            <a:ext cx="2119113" cy="816610"/>
            <a:chOff x="0" y="0"/>
            <a:chExt cx="2825484" cy="1088813"/>
          </a:xfrm>
        </p:grpSpPr>
        <p:sp>
          <p:nvSpPr>
            <p:cNvPr id="10" name="Freeform 10"/>
            <p:cNvSpPr/>
            <p:nvPr/>
          </p:nvSpPr>
          <p:spPr>
            <a:xfrm>
              <a:off x="0" y="0"/>
              <a:ext cx="2825484" cy="1088813"/>
            </a:xfrm>
            <a:custGeom>
              <a:avLst/>
              <a:gdLst/>
              <a:ahLst/>
              <a:cxnLst/>
              <a:rect l="l" t="t" r="r" b="b"/>
              <a:pathLst>
                <a:path w="2825484" h="1088813">
                  <a:moveTo>
                    <a:pt x="0" y="0"/>
                  </a:moveTo>
                  <a:lnTo>
                    <a:pt x="2825484" y="0"/>
                  </a:lnTo>
                  <a:lnTo>
                    <a:pt x="2825484" y="1088813"/>
                  </a:lnTo>
                  <a:lnTo>
                    <a:pt x="0" y="1088813"/>
                  </a:lnTo>
                  <a:close/>
                </a:path>
              </a:pathLst>
            </a:custGeom>
            <a:solidFill>
              <a:srgbClr val="000000">
                <a:alpha val="0"/>
              </a:srgbClr>
            </a:solidFill>
          </p:spPr>
        </p:sp>
        <p:sp>
          <p:nvSpPr>
            <p:cNvPr id="11" name="TextBox 11"/>
            <p:cNvSpPr txBox="1"/>
            <p:nvPr/>
          </p:nvSpPr>
          <p:spPr>
            <a:xfrm>
              <a:off x="0" y="-28575"/>
              <a:ext cx="2825484"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Review ML techniques in stock prediction.</a:t>
              </a:r>
            </a:p>
          </p:txBody>
        </p:sp>
      </p:grpSp>
      <p:grpSp>
        <p:nvGrpSpPr>
          <p:cNvPr id="12" name="Group 12"/>
          <p:cNvGrpSpPr/>
          <p:nvPr/>
        </p:nvGrpSpPr>
        <p:grpSpPr>
          <a:xfrm>
            <a:off x="219224" y="2866707"/>
            <a:ext cx="1921570" cy="1645285"/>
            <a:chOff x="0" y="0"/>
            <a:chExt cx="2562093" cy="2193713"/>
          </a:xfrm>
        </p:grpSpPr>
        <p:sp>
          <p:nvSpPr>
            <p:cNvPr id="13" name="Freeform 13"/>
            <p:cNvSpPr/>
            <p:nvPr/>
          </p:nvSpPr>
          <p:spPr>
            <a:xfrm>
              <a:off x="0" y="0"/>
              <a:ext cx="2562093" cy="2193713"/>
            </a:xfrm>
            <a:custGeom>
              <a:avLst/>
              <a:gdLst/>
              <a:ahLst/>
              <a:cxnLst/>
              <a:rect l="l" t="t" r="r" b="b"/>
              <a:pathLst>
                <a:path w="2562093" h="2193713">
                  <a:moveTo>
                    <a:pt x="0" y="0"/>
                  </a:moveTo>
                  <a:lnTo>
                    <a:pt x="2562093" y="0"/>
                  </a:lnTo>
                  <a:lnTo>
                    <a:pt x="2562093" y="2193713"/>
                  </a:lnTo>
                  <a:lnTo>
                    <a:pt x="0" y="2193713"/>
                  </a:lnTo>
                  <a:close/>
                </a:path>
              </a:pathLst>
            </a:custGeom>
            <a:solidFill>
              <a:srgbClr val="000000">
                <a:alpha val="0"/>
              </a:srgbClr>
            </a:solidFill>
          </p:spPr>
        </p:sp>
        <p:sp>
          <p:nvSpPr>
            <p:cNvPr id="14" name="TextBox 14"/>
            <p:cNvSpPr txBox="1"/>
            <p:nvPr/>
          </p:nvSpPr>
          <p:spPr>
            <a:xfrm>
              <a:off x="0" y="-28575"/>
              <a:ext cx="2562093" cy="22222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Machine learning approaches in stock market prediction: A systematic literature review</a:t>
              </a:r>
            </a:p>
          </p:txBody>
        </p:sp>
      </p:grpSp>
      <p:grpSp>
        <p:nvGrpSpPr>
          <p:cNvPr id="15" name="Group 15"/>
          <p:cNvGrpSpPr/>
          <p:nvPr/>
        </p:nvGrpSpPr>
        <p:grpSpPr>
          <a:xfrm>
            <a:off x="16365173" y="3577590"/>
            <a:ext cx="1830117" cy="816610"/>
            <a:chOff x="0" y="0"/>
            <a:chExt cx="2440156" cy="1088813"/>
          </a:xfrm>
        </p:grpSpPr>
        <p:sp>
          <p:nvSpPr>
            <p:cNvPr id="16" name="Freeform 16"/>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17" name="TextBox 17"/>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No empirical performance data.</a:t>
              </a:r>
            </a:p>
          </p:txBody>
        </p:sp>
      </p:grpSp>
      <p:grpSp>
        <p:nvGrpSpPr>
          <p:cNvPr id="18" name="Group 18"/>
          <p:cNvGrpSpPr/>
          <p:nvPr/>
        </p:nvGrpSpPr>
        <p:grpSpPr>
          <a:xfrm>
            <a:off x="11782188" y="3557270"/>
            <a:ext cx="1830117" cy="816610"/>
            <a:chOff x="0" y="0"/>
            <a:chExt cx="2440156" cy="1088813"/>
          </a:xfrm>
        </p:grpSpPr>
        <p:sp>
          <p:nvSpPr>
            <p:cNvPr id="19" name="Freeform 19"/>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20" name="TextBox 20"/>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84% trend prediction accuracy.</a:t>
              </a:r>
            </a:p>
          </p:txBody>
        </p:sp>
      </p:grpSp>
      <p:grpSp>
        <p:nvGrpSpPr>
          <p:cNvPr id="21" name="Group 21"/>
          <p:cNvGrpSpPr/>
          <p:nvPr/>
        </p:nvGrpSpPr>
        <p:grpSpPr>
          <a:xfrm>
            <a:off x="9331739" y="3557270"/>
            <a:ext cx="1830117" cy="540385"/>
            <a:chOff x="0" y="0"/>
            <a:chExt cx="2440156" cy="720513"/>
          </a:xfrm>
        </p:grpSpPr>
        <p:sp>
          <p:nvSpPr>
            <p:cNvPr id="22" name="Freeform 22"/>
            <p:cNvSpPr/>
            <p:nvPr/>
          </p:nvSpPr>
          <p:spPr>
            <a:xfrm>
              <a:off x="0" y="0"/>
              <a:ext cx="2440156" cy="720513"/>
            </a:xfrm>
            <a:custGeom>
              <a:avLst/>
              <a:gdLst/>
              <a:ahLst/>
              <a:cxnLst/>
              <a:rect l="l" t="t" r="r" b="b"/>
              <a:pathLst>
                <a:path w="2440156" h="720513">
                  <a:moveTo>
                    <a:pt x="0" y="0"/>
                  </a:moveTo>
                  <a:lnTo>
                    <a:pt x="2440156" y="0"/>
                  </a:lnTo>
                  <a:lnTo>
                    <a:pt x="2440156" y="720513"/>
                  </a:lnTo>
                  <a:lnTo>
                    <a:pt x="0" y="720513"/>
                  </a:lnTo>
                  <a:close/>
                </a:path>
              </a:pathLst>
            </a:custGeom>
            <a:solidFill>
              <a:srgbClr val="000000">
                <a:alpha val="0"/>
              </a:srgbClr>
            </a:solidFill>
          </p:spPr>
        </p:sp>
        <p:sp>
          <p:nvSpPr>
            <p:cNvPr id="23" name="TextBox 23"/>
            <p:cNvSpPr txBox="1"/>
            <p:nvPr/>
          </p:nvSpPr>
          <p:spPr>
            <a:xfrm>
              <a:off x="0" y="-28575"/>
              <a:ext cx="244015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Neural Networks, SVM</a:t>
              </a:r>
            </a:p>
          </p:txBody>
        </p:sp>
      </p:grpSp>
      <p:grpSp>
        <p:nvGrpSpPr>
          <p:cNvPr id="24" name="Group 24"/>
          <p:cNvGrpSpPr/>
          <p:nvPr/>
        </p:nvGrpSpPr>
        <p:grpSpPr>
          <a:xfrm>
            <a:off x="14149880" y="3557270"/>
            <a:ext cx="1677717" cy="816610"/>
            <a:chOff x="0" y="0"/>
            <a:chExt cx="2236956" cy="1088813"/>
          </a:xfrm>
        </p:grpSpPr>
        <p:sp>
          <p:nvSpPr>
            <p:cNvPr id="25" name="Freeform 25"/>
            <p:cNvSpPr/>
            <p:nvPr/>
          </p:nvSpPr>
          <p:spPr>
            <a:xfrm>
              <a:off x="0" y="0"/>
              <a:ext cx="2236956" cy="1088813"/>
            </a:xfrm>
            <a:custGeom>
              <a:avLst/>
              <a:gdLst/>
              <a:ahLst/>
              <a:cxnLst/>
              <a:rect l="l" t="t" r="r" b="b"/>
              <a:pathLst>
                <a:path w="2236956" h="1088813">
                  <a:moveTo>
                    <a:pt x="0" y="0"/>
                  </a:moveTo>
                  <a:lnTo>
                    <a:pt x="2236956" y="0"/>
                  </a:lnTo>
                  <a:lnTo>
                    <a:pt x="2236956" y="1088813"/>
                  </a:lnTo>
                  <a:lnTo>
                    <a:pt x="0" y="1088813"/>
                  </a:lnTo>
                  <a:close/>
                </a:path>
              </a:pathLst>
            </a:custGeom>
            <a:solidFill>
              <a:srgbClr val="000000">
                <a:alpha val="0"/>
              </a:srgbClr>
            </a:solidFill>
          </p:spPr>
        </p:sp>
        <p:sp>
          <p:nvSpPr>
            <p:cNvPr id="26" name="TextBox 26"/>
            <p:cNvSpPr txBox="1"/>
            <p:nvPr/>
          </p:nvSpPr>
          <p:spPr>
            <a:xfrm>
              <a:off x="0" y="-28575"/>
              <a:ext cx="22369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Provides a broad ML review for stock prediction.</a:t>
              </a:r>
            </a:p>
          </p:txBody>
        </p:sp>
      </p:grpSp>
      <p:grpSp>
        <p:nvGrpSpPr>
          <p:cNvPr id="27" name="Group 27"/>
          <p:cNvGrpSpPr/>
          <p:nvPr/>
        </p:nvGrpSpPr>
        <p:grpSpPr>
          <a:xfrm>
            <a:off x="118351" y="5522323"/>
            <a:ext cx="1921570" cy="1645285"/>
            <a:chOff x="0" y="0"/>
            <a:chExt cx="2562093" cy="2193713"/>
          </a:xfrm>
        </p:grpSpPr>
        <p:sp>
          <p:nvSpPr>
            <p:cNvPr id="28" name="Freeform 28"/>
            <p:cNvSpPr/>
            <p:nvPr/>
          </p:nvSpPr>
          <p:spPr>
            <a:xfrm>
              <a:off x="0" y="0"/>
              <a:ext cx="2562093" cy="2193713"/>
            </a:xfrm>
            <a:custGeom>
              <a:avLst/>
              <a:gdLst/>
              <a:ahLst/>
              <a:cxnLst/>
              <a:rect l="l" t="t" r="r" b="b"/>
              <a:pathLst>
                <a:path w="2562093" h="2193713">
                  <a:moveTo>
                    <a:pt x="0" y="0"/>
                  </a:moveTo>
                  <a:lnTo>
                    <a:pt x="2562093" y="0"/>
                  </a:lnTo>
                  <a:lnTo>
                    <a:pt x="2562093" y="2193713"/>
                  </a:lnTo>
                  <a:lnTo>
                    <a:pt x="0" y="2193713"/>
                  </a:lnTo>
                  <a:close/>
                </a:path>
              </a:pathLst>
            </a:custGeom>
            <a:solidFill>
              <a:srgbClr val="000000">
                <a:alpha val="0"/>
              </a:srgbClr>
            </a:solidFill>
          </p:spPr>
        </p:sp>
        <p:sp>
          <p:nvSpPr>
            <p:cNvPr id="29" name="TextBox 29"/>
            <p:cNvSpPr txBox="1"/>
            <p:nvPr/>
          </p:nvSpPr>
          <p:spPr>
            <a:xfrm>
              <a:off x="0" y="-28575"/>
              <a:ext cx="2562093" cy="22222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Stock market prediction using machine learning: A study on the Indian stock market</a:t>
              </a:r>
            </a:p>
          </p:txBody>
        </p:sp>
      </p:grpSp>
      <p:grpSp>
        <p:nvGrpSpPr>
          <p:cNvPr id="30" name="Group 30"/>
          <p:cNvGrpSpPr/>
          <p:nvPr/>
        </p:nvGrpSpPr>
        <p:grpSpPr>
          <a:xfrm>
            <a:off x="2564169" y="5729333"/>
            <a:ext cx="1820697" cy="1369060"/>
            <a:chOff x="0" y="0"/>
            <a:chExt cx="2427596" cy="1825413"/>
          </a:xfrm>
        </p:grpSpPr>
        <p:sp>
          <p:nvSpPr>
            <p:cNvPr id="31" name="Freeform 31"/>
            <p:cNvSpPr/>
            <p:nvPr/>
          </p:nvSpPr>
          <p:spPr>
            <a:xfrm>
              <a:off x="0" y="0"/>
              <a:ext cx="2427596" cy="1825413"/>
            </a:xfrm>
            <a:custGeom>
              <a:avLst/>
              <a:gdLst/>
              <a:ahLst/>
              <a:cxnLst/>
              <a:rect l="l" t="t" r="r" b="b"/>
              <a:pathLst>
                <a:path w="2427596" h="1825413">
                  <a:moveTo>
                    <a:pt x="0" y="0"/>
                  </a:moveTo>
                  <a:lnTo>
                    <a:pt x="2427596" y="0"/>
                  </a:lnTo>
                  <a:lnTo>
                    <a:pt x="2427596" y="1825413"/>
                  </a:lnTo>
                  <a:lnTo>
                    <a:pt x="0" y="1825413"/>
                  </a:lnTo>
                  <a:close/>
                </a:path>
              </a:pathLst>
            </a:custGeom>
            <a:solidFill>
              <a:srgbClr val="000000">
                <a:alpha val="0"/>
              </a:srgbClr>
            </a:solidFill>
          </p:spPr>
        </p:sp>
        <p:sp>
          <p:nvSpPr>
            <p:cNvPr id="32" name="TextBox 32"/>
            <p:cNvSpPr txBox="1"/>
            <p:nvPr/>
          </p:nvSpPr>
          <p:spPr>
            <a:xfrm>
              <a:off x="0" y="-28575"/>
              <a:ext cx="2427596" cy="18539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Analyze and predict the Indian stock market.</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33" name="Group 33"/>
          <p:cNvGrpSpPr/>
          <p:nvPr/>
        </p:nvGrpSpPr>
        <p:grpSpPr>
          <a:xfrm>
            <a:off x="11791607" y="8441690"/>
            <a:ext cx="1820697" cy="816610"/>
            <a:chOff x="0" y="0"/>
            <a:chExt cx="2427596" cy="1088813"/>
          </a:xfrm>
        </p:grpSpPr>
        <p:sp>
          <p:nvSpPr>
            <p:cNvPr id="34" name="Freeform 34"/>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35" name="TextBox 35"/>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75% trend prediction accuracy.</a:t>
              </a:r>
            </a:p>
          </p:txBody>
        </p:sp>
      </p:grpSp>
      <p:grpSp>
        <p:nvGrpSpPr>
          <p:cNvPr id="36" name="Group 36"/>
          <p:cNvGrpSpPr/>
          <p:nvPr/>
        </p:nvGrpSpPr>
        <p:grpSpPr>
          <a:xfrm>
            <a:off x="219224" y="8177258"/>
            <a:ext cx="1820697" cy="1645285"/>
            <a:chOff x="0" y="0"/>
            <a:chExt cx="2427596" cy="2193713"/>
          </a:xfrm>
        </p:grpSpPr>
        <p:sp>
          <p:nvSpPr>
            <p:cNvPr id="37" name="Freeform 37"/>
            <p:cNvSpPr/>
            <p:nvPr/>
          </p:nvSpPr>
          <p:spPr>
            <a:xfrm>
              <a:off x="0" y="0"/>
              <a:ext cx="2427596" cy="2193713"/>
            </a:xfrm>
            <a:custGeom>
              <a:avLst/>
              <a:gdLst/>
              <a:ahLst/>
              <a:cxnLst/>
              <a:rect l="l" t="t" r="r" b="b"/>
              <a:pathLst>
                <a:path w="2427596" h="2193713">
                  <a:moveTo>
                    <a:pt x="0" y="0"/>
                  </a:moveTo>
                  <a:lnTo>
                    <a:pt x="2427596" y="0"/>
                  </a:lnTo>
                  <a:lnTo>
                    <a:pt x="2427596" y="2193713"/>
                  </a:lnTo>
                  <a:lnTo>
                    <a:pt x="0" y="2193713"/>
                  </a:lnTo>
                  <a:close/>
                </a:path>
              </a:pathLst>
            </a:custGeom>
            <a:solidFill>
              <a:srgbClr val="000000">
                <a:alpha val="0"/>
              </a:srgbClr>
            </a:solidFill>
          </p:spPr>
        </p:sp>
        <p:sp>
          <p:nvSpPr>
            <p:cNvPr id="38" name="TextBox 38"/>
            <p:cNvSpPr txBox="1"/>
            <p:nvPr/>
          </p:nvSpPr>
          <p:spPr>
            <a:xfrm>
              <a:off x="0" y="-28575"/>
              <a:ext cx="2427596" cy="22222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 systematic review of stock market prediction using ML and statistical techniques</a:t>
              </a:r>
            </a:p>
          </p:txBody>
        </p:sp>
      </p:grpSp>
      <p:grpSp>
        <p:nvGrpSpPr>
          <p:cNvPr id="39" name="Group 39"/>
          <p:cNvGrpSpPr/>
          <p:nvPr/>
        </p:nvGrpSpPr>
        <p:grpSpPr>
          <a:xfrm>
            <a:off x="4962083" y="5625828"/>
            <a:ext cx="1820697" cy="1645285"/>
            <a:chOff x="0" y="0"/>
            <a:chExt cx="2427596" cy="2193713"/>
          </a:xfrm>
        </p:grpSpPr>
        <p:sp>
          <p:nvSpPr>
            <p:cNvPr id="40" name="Freeform 40"/>
            <p:cNvSpPr/>
            <p:nvPr/>
          </p:nvSpPr>
          <p:spPr>
            <a:xfrm>
              <a:off x="0" y="0"/>
              <a:ext cx="2427596" cy="2193713"/>
            </a:xfrm>
            <a:custGeom>
              <a:avLst/>
              <a:gdLst/>
              <a:ahLst/>
              <a:cxnLst/>
              <a:rect l="l" t="t" r="r" b="b"/>
              <a:pathLst>
                <a:path w="2427596" h="2193713">
                  <a:moveTo>
                    <a:pt x="0" y="0"/>
                  </a:moveTo>
                  <a:lnTo>
                    <a:pt x="2427596" y="0"/>
                  </a:lnTo>
                  <a:lnTo>
                    <a:pt x="2427596" y="2193713"/>
                  </a:lnTo>
                  <a:lnTo>
                    <a:pt x="0" y="2193713"/>
                  </a:lnTo>
                  <a:close/>
                </a:path>
              </a:pathLst>
            </a:custGeom>
            <a:solidFill>
              <a:srgbClr val="000000">
                <a:alpha val="0"/>
              </a:srgbClr>
            </a:solidFill>
          </p:spPr>
        </p:sp>
        <p:sp>
          <p:nvSpPr>
            <p:cNvPr id="41" name="TextBox 41"/>
            <p:cNvSpPr txBox="1"/>
            <p:nvPr/>
          </p:nvSpPr>
          <p:spPr>
            <a:xfrm>
              <a:off x="0" y="-28575"/>
              <a:ext cx="2427596" cy="22222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Used historical stock data, financial news, and ML models like LSTM and SVM.</a:t>
              </a:r>
            </a:p>
          </p:txBody>
        </p:sp>
      </p:grpSp>
      <p:grpSp>
        <p:nvGrpSpPr>
          <p:cNvPr id="42" name="Group 42"/>
          <p:cNvGrpSpPr/>
          <p:nvPr/>
        </p:nvGrpSpPr>
        <p:grpSpPr>
          <a:xfrm>
            <a:off x="9456560" y="6040166"/>
            <a:ext cx="1820697" cy="540385"/>
            <a:chOff x="0" y="0"/>
            <a:chExt cx="2427596" cy="720513"/>
          </a:xfrm>
        </p:grpSpPr>
        <p:sp>
          <p:nvSpPr>
            <p:cNvPr id="43" name="Freeform 43"/>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44" name="TextBox 44"/>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LSTM, SVM, KNN, Random Forest</a:t>
              </a:r>
            </a:p>
          </p:txBody>
        </p:sp>
      </p:grpSp>
      <p:grpSp>
        <p:nvGrpSpPr>
          <p:cNvPr id="45" name="Group 45"/>
          <p:cNvGrpSpPr/>
          <p:nvPr/>
        </p:nvGrpSpPr>
        <p:grpSpPr>
          <a:xfrm>
            <a:off x="11858282" y="5936661"/>
            <a:ext cx="1820697" cy="816610"/>
            <a:chOff x="0" y="0"/>
            <a:chExt cx="2427596" cy="1088813"/>
          </a:xfrm>
        </p:grpSpPr>
        <p:sp>
          <p:nvSpPr>
            <p:cNvPr id="46" name="Freeform 46"/>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47" name="TextBox 47"/>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Achieved minimized RMSE error.</a:t>
              </a:r>
            </a:p>
          </p:txBody>
        </p:sp>
      </p:grpSp>
      <p:grpSp>
        <p:nvGrpSpPr>
          <p:cNvPr id="48" name="Group 48"/>
          <p:cNvGrpSpPr/>
          <p:nvPr/>
        </p:nvGrpSpPr>
        <p:grpSpPr>
          <a:xfrm>
            <a:off x="7120622" y="5763941"/>
            <a:ext cx="1820697" cy="1092835"/>
            <a:chOff x="0" y="0"/>
            <a:chExt cx="2427596" cy="1457113"/>
          </a:xfrm>
        </p:grpSpPr>
        <p:sp>
          <p:nvSpPr>
            <p:cNvPr id="49" name="Freeform 49"/>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50" name="TextBox 50"/>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Social indicators improve stock market predictions.</a:t>
              </a:r>
            </a:p>
          </p:txBody>
        </p:sp>
      </p:grpSp>
      <p:grpSp>
        <p:nvGrpSpPr>
          <p:cNvPr id="51" name="Group 51"/>
          <p:cNvGrpSpPr/>
          <p:nvPr/>
        </p:nvGrpSpPr>
        <p:grpSpPr>
          <a:xfrm>
            <a:off x="14316923" y="6040166"/>
            <a:ext cx="1820697" cy="816610"/>
            <a:chOff x="0" y="0"/>
            <a:chExt cx="2427596" cy="1088813"/>
          </a:xfrm>
        </p:grpSpPr>
        <p:sp>
          <p:nvSpPr>
            <p:cNvPr id="52" name="Freeform 52"/>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3" name="TextBox 53"/>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Uses multiple data sources for better accuracy.</a:t>
              </a:r>
            </a:p>
          </p:txBody>
        </p:sp>
      </p:grpSp>
      <p:grpSp>
        <p:nvGrpSpPr>
          <p:cNvPr id="54" name="Group 54"/>
          <p:cNvGrpSpPr/>
          <p:nvPr/>
        </p:nvGrpSpPr>
        <p:grpSpPr>
          <a:xfrm>
            <a:off x="16348951" y="6005558"/>
            <a:ext cx="1820697" cy="540385"/>
            <a:chOff x="0" y="0"/>
            <a:chExt cx="2427596" cy="720513"/>
          </a:xfrm>
        </p:grpSpPr>
        <p:sp>
          <p:nvSpPr>
            <p:cNvPr id="55" name="Freeform 55"/>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56" name="TextBox 56"/>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Computationally expensive.</a:t>
              </a:r>
            </a:p>
          </p:txBody>
        </p:sp>
      </p:grpSp>
      <p:grpSp>
        <p:nvGrpSpPr>
          <p:cNvPr id="57" name="Group 57"/>
          <p:cNvGrpSpPr/>
          <p:nvPr/>
        </p:nvGrpSpPr>
        <p:grpSpPr>
          <a:xfrm>
            <a:off x="7120622" y="8366488"/>
            <a:ext cx="1820697" cy="816610"/>
            <a:chOff x="0" y="0"/>
            <a:chExt cx="2427596" cy="1088813"/>
          </a:xfrm>
        </p:grpSpPr>
        <p:sp>
          <p:nvSpPr>
            <p:cNvPr id="58" name="Freeform 58"/>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9" name="TextBox 59"/>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ANN and NN are widely used in prediction.</a:t>
              </a:r>
            </a:p>
          </p:txBody>
        </p:sp>
      </p:grpSp>
      <p:grpSp>
        <p:nvGrpSpPr>
          <p:cNvPr id="60" name="Group 60"/>
          <p:cNvGrpSpPr/>
          <p:nvPr/>
        </p:nvGrpSpPr>
        <p:grpSpPr>
          <a:xfrm>
            <a:off x="4909505" y="8331881"/>
            <a:ext cx="1820697" cy="1092835"/>
            <a:chOff x="0" y="0"/>
            <a:chExt cx="2427596" cy="1457113"/>
          </a:xfrm>
        </p:grpSpPr>
        <p:sp>
          <p:nvSpPr>
            <p:cNvPr id="61" name="Freeform 61"/>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62" name="TextBox 62"/>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Reviewed 30 papers covering ML and statistical techniques.</a:t>
              </a:r>
            </a:p>
          </p:txBody>
        </p:sp>
      </p:grpSp>
      <p:grpSp>
        <p:nvGrpSpPr>
          <p:cNvPr id="63" name="Group 63"/>
          <p:cNvGrpSpPr/>
          <p:nvPr/>
        </p:nvGrpSpPr>
        <p:grpSpPr>
          <a:xfrm>
            <a:off x="2698283" y="8366488"/>
            <a:ext cx="1820697" cy="1092835"/>
            <a:chOff x="0" y="0"/>
            <a:chExt cx="2427596" cy="1457113"/>
          </a:xfrm>
        </p:grpSpPr>
        <p:sp>
          <p:nvSpPr>
            <p:cNvPr id="64" name="Freeform 64"/>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65" name="TextBox 65"/>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Overview of ML and statistical techniques in stock prediction.</a:t>
              </a:r>
            </a:p>
          </p:txBody>
        </p:sp>
      </p:grpSp>
      <p:grpSp>
        <p:nvGrpSpPr>
          <p:cNvPr id="66" name="Group 66"/>
          <p:cNvGrpSpPr/>
          <p:nvPr/>
        </p:nvGrpSpPr>
        <p:grpSpPr>
          <a:xfrm>
            <a:off x="9456560" y="8504601"/>
            <a:ext cx="1820697" cy="540385"/>
            <a:chOff x="0" y="0"/>
            <a:chExt cx="2427596" cy="720513"/>
          </a:xfrm>
        </p:grpSpPr>
        <p:sp>
          <p:nvSpPr>
            <p:cNvPr id="67" name="Freeform 67"/>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68" name="TextBox 68"/>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ANN, Statistical Methods</a:t>
              </a:r>
            </a:p>
          </p:txBody>
        </p:sp>
      </p:grpSp>
      <p:grpSp>
        <p:nvGrpSpPr>
          <p:cNvPr id="69" name="Group 69"/>
          <p:cNvGrpSpPr/>
          <p:nvPr/>
        </p:nvGrpSpPr>
        <p:grpSpPr>
          <a:xfrm>
            <a:off x="14149880" y="8469993"/>
            <a:ext cx="1820697" cy="816610"/>
            <a:chOff x="0" y="0"/>
            <a:chExt cx="2427596" cy="1088813"/>
          </a:xfrm>
        </p:grpSpPr>
        <p:sp>
          <p:nvSpPr>
            <p:cNvPr id="70" name="Freeform 70"/>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71" name="TextBox 71"/>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Highlights the power of ANN and NN.</a:t>
              </a:r>
            </a:p>
          </p:txBody>
        </p:sp>
      </p:grpSp>
      <p:grpSp>
        <p:nvGrpSpPr>
          <p:cNvPr id="72" name="Group 72"/>
          <p:cNvGrpSpPr/>
          <p:nvPr/>
        </p:nvGrpSpPr>
        <p:grpSpPr>
          <a:xfrm>
            <a:off x="16365173" y="8469993"/>
            <a:ext cx="1820697" cy="816610"/>
            <a:chOff x="0" y="0"/>
            <a:chExt cx="2427596" cy="1088813"/>
          </a:xfrm>
        </p:grpSpPr>
        <p:sp>
          <p:nvSpPr>
            <p:cNvPr id="73" name="Freeform 73"/>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74" name="TextBox 74"/>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Lacks performance comparison</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24500" cy="10261600"/>
        </p:xfrm>
        <a:graphic>
          <a:graphicData uri="http://schemas.openxmlformats.org/drawingml/2006/table">
            <a:tbl>
              <a:tblPr/>
              <a:tblGrid>
                <a:gridCol w="2366731">
                  <a:extLst>
                    <a:ext uri="{9D8B030D-6E8A-4147-A177-3AD203B41FA5}">
                      <a16:colId xmlns:a16="http://schemas.microsoft.com/office/drawing/2014/main" val="20000"/>
                    </a:ext>
                  </a:extLst>
                </a:gridCol>
                <a:gridCol w="2425835">
                  <a:extLst>
                    <a:ext uri="{9D8B030D-6E8A-4147-A177-3AD203B41FA5}">
                      <a16:colId xmlns:a16="http://schemas.microsoft.com/office/drawing/2014/main" val="20001"/>
                    </a:ext>
                  </a:extLst>
                </a:gridCol>
                <a:gridCol w="2108747">
                  <a:extLst>
                    <a:ext uri="{9D8B030D-6E8A-4147-A177-3AD203B41FA5}">
                      <a16:colId xmlns:a16="http://schemas.microsoft.com/office/drawing/2014/main" val="20002"/>
                    </a:ext>
                  </a:extLst>
                </a:gridCol>
                <a:gridCol w="2165716">
                  <a:extLst>
                    <a:ext uri="{9D8B030D-6E8A-4147-A177-3AD203B41FA5}">
                      <a16:colId xmlns:a16="http://schemas.microsoft.com/office/drawing/2014/main" val="20003"/>
                    </a:ext>
                  </a:extLst>
                </a:gridCol>
                <a:gridCol w="2277982">
                  <a:extLst>
                    <a:ext uri="{9D8B030D-6E8A-4147-A177-3AD203B41FA5}">
                      <a16:colId xmlns:a16="http://schemas.microsoft.com/office/drawing/2014/main" val="20004"/>
                    </a:ext>
                  </a:extLst>
                </a:gridCol>
                <a:gridCol w="2430801">
                  <a:extLst>
                    <a:ext uri="{9D8B030D-6E8A-4147-A177-3AD203B41FA5}">
                      <a16:colId xmlns:a16="http://schemas.microsoft.com/office/drawing/2014/main" val="20005"/>
                    </a:ext>
                  </a:extLst>
                </a:gridCol>
                <a:gridCol w="2289371">
                  <a:extLst>
                    <a:ext uri="{9D8B030D-6E8A-4147-A177-3AD203B41FA5}">
                      <a16:colId xmlns:a16="http://schemas.microsoft.com/office/drawing/2014/main" val="20006"/>
                    </a:ext>
                  </a:extLst>
                </a:gridCol>
                <a:gridCol w="2159317">
                  <a:extLst>
                    <a:ext uri="{9D8B030D-6E8A-4147-A177-3AD203B41FA5}">
                      <a16:colId xmlns:a16="http://schemas.microsoft.com/office/drawing/2014/main" val="20007"/>
                    </a:ext>
                  </a:extLst>
                </a:gridCol>
              </a:tblGrid>
              <a:tr h="2525823">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Source</a:t>
                      </a: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Research Objective or</a:t>
                      </a:r>
                    </a:p>
                    <a:p>
                      <a:pPr algn="ctr">
                        <a:lnSpc>
                          <a:spcPts val="2379"/>
                        </a:lnSpc>
                      </a:pPr>
                      <a:r>
                        <a:rPr lang="en-US" sz="1700">
                          <a:solidFill>
                            <a:srgbClr val="FACA49"/>
                          </a:solidFill>
                          <a:latin typeface="Canva Sans"/>
                          <a:ea typeface="Canva Sans"/>
                          <a:cs typeface="Canva Sans"/>
                          <a:sym typeface="Canva Sans"/>
                        </a:rPr>
                        <a:t>  Research Question</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Methodology</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Key Findings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Techniques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Accuracy &amp;</a:t>
                      </a:r>
                    </a:p>
                    <a:p>
                      <a:pPr algn="ctr">
                        <a:lnSpc>
                          <a:spcPts val="2379"/>
                        </a:lnSpc>
                      </a:pPr>
                      <a:r>
                        <a:rPr lang="en-US" sz="1700">
                          <a:solidFill>
                            <a:srgbClr val="FACA49"/>
                          </a:solidFill>
                          <a:latin typeface="Canva Sans"/>
                          <a:ea typeface="Canva Sans"/>
                          <a:cs typeface="Canva Sans"/>
                          <a:sym typeface="Canva Sans"/>
                        </a:rPr>
                        <a:t>Performance Measures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000000"/>
                          </a:solidFill>
                          <a:latin typeface="Canva Sans"/>
                          <a:ea typeface="Canva Sans"/>
                          <a:cs typeface="Canva Sans"/>
                          <a:sym typeface="Canva Sans"/>
                        </a:rPr>
                        <a:t>  </a:t>
                      </a:r>
                      <a:r>
                        <a:rPr lang="en-US" sz="1700">
                          <a:solidFill>
                            <a:srgbClr val="FACA49"/>
                          </a:solidFill>
                          <a:latin typeface="Canva Sans"/>
                          <a:ea typeface="Canva Sans"/>
                          <a:cs typeface="Canva Sans"/>
                          <a:sym typeface="Canva Sans"/>
                        </a:rPr>
                        <a:t>Advantages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l">
                        <a:lnSpc>
                          <a:spcPts val="2379"/>
                        </a:lnSpc>
                      </a:pPr>
                      <a:r>
                        <a:rPr lang="en-US" sz="1700">
                          <a:solidFill>
                            <a:srgbClr val="FACA49"/>
                          </a:solidFill>
                          <a:latin typeface="Canva Sans"/>
                          <a:ea typeface="Canva Sans"/>
                          <a:cs typeface="Canva Sans"/>
                          <a:sym typeface="Canva Sans"/>
                        </a:rPr>
                        <a:t>  Disadvantages</a:t>
                      </a:r>
                    </a:p>
                    <a:p>
                      <a:pPr algn="l">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extLst>
                  <a:ext uri="{0D108BD9-81ED-4DB2-BD59-A6C34878D82A}">
                    <a16:rowId xmlns:a16="http://schemas.microsoft.com/office/drawing/2014/main" val="10000"/>
                  </a:ext>
                </a:extLst>
              </a:tr>
              <a:tr h="3462947">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1"/>
                  </a:ext>
                </a:extLst>
              </a:tr>
              <a:tr h="2044465">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2"/>
                  </a:ext>
                </a:extLst>
              </a:tr>
              <a:tr h="2228365">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7111202" y="3526489"/>
            <a:ext cx="1830117" cy="1092835"/>
            <a:chOff x="0" y="0"/>
            <a:chExt cx="2440156" cy="1457113"/>
          </a:xfrm>
        </p:grpSpPr>
        <p:sp>
          <p:nvSpPr>
            <p:cNvPr id="4" name="Freeform 4"/>
            <p:cNvSpPr/>
            <p:nvPr/>
          </p:nvSpPr>
          <p:spPr>
            <a:xfrm>
              <a:off x="0" y="0"/>
              <a:ext cx="2440156" cy="1457113"/>
            </a:xfrm>
            <a:custGeom>
              <a:avLst/>
              <a:gdLst/>
              <a:ahLst/>
              <a:cxnLst/>
              <a:rect l="l" t="t" r="r" b="b"/>
              <a:pathLst>
                <a:path w="2440156" h="1457113">
                  <a:moveTo>
                    <a:pt x="0" y="0"/>
                  </a:moveTo>
                  <a:lnTo>
                    <a:pt x="2440156" y="0"/>
                  </a:lnTo>
                  <a:lnTo>
                    <a:pt x="2440156" y="1457113"/>
                  </a:lnTo>
                  <a:lnTo>
                    <a:pt x="0" y="1457113"/>
                  </a:lnTo>
                  <a:close/>
                </a:path>
              </a:pathLst>
            </a:custGeom>
            <a:solidFill>
              <a:srgbClr val="000000">
                <a:alpha val="0"/>
              </a:srgbClr>
            </a:solidFill>
          </p:spPr>
        </p:sp>
        <p:sp>
          <p:nvSpPr>
            <p:cNvPr id="5" name="TextBox 5"/>
            <p:cNvSpPr txBox="1"/>
            <p:nvPr/>
          </p:nvSpPr>
          <p:spPr>
            <a:xfrm>
              <a:off x="0" y="-28575"/>
              <a:ext cx="244015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Classification and estimation are the most used methods.</a:t>
              </a:r>
            </a:p>
          </p:txBody>
        </p:sp>
      </p:grpSp>
      <p:grpSp>
        <p:nvGrpSpPr>
          <p:cNvPr id="6" name="Group 6"/>
          <p:cNvGrpSpPr/>
          <p:nvPr/>
        </p:nvGrpSpPr>
        <p:grpSpPr>
          <a:xfrm>
            <a:off x="4847591" y="3439477"/>
            <a:ext cx="1715542" cy="1092835"/>
            <a:chOff x="0" y="0"/>
            <a:chExt cx="2287389" cy="1457113"/>
          </a:xfrm>
        </p:grpSpPr>
        <p:sp>
          <p:nvSpPr>
            <p:cNvPr id="7" name="Freeform 7"/>
            <p:cNvSpPr/>
            <p:nvPr/>
          </p:nvSpPr>
          <p:spPr>
            <a:xfrm>
              <a:off x="0" y="0"/>
              <a:ext cx="2287389" cy="1457113"/>
            </a:xfrm>
            <a:custGeom>
              <a:avLst/>
              <a:gdLst/>
              <a:ahLst/>
              <a:cxnLst/>
              <a:rect l="l" t="t" r="r" b="b"/>
              <a:pathLst>
                <a:path w="2287389" h="1457113">
                  <a:moveTo>
                    <a:pt x="0" y="0"/>
                  </a:moveTo>
                  <a:lnTo>
                    <a:pt x="2287389" y="0"/>
                  </a:lnTo>
                  <a:lnTo>
                    <a:pt x="2287389" y="1457113"/>
                  </a:lnTo>
                  <a:lnTo>
                    <a:pt x="0" y="1457113"/>
                  </a:lnTo>
                  <a:close/>
                </a:path>
              </a:pathLst>
            </a:custGeom>
            <a:solidFill>
              <a:srgbClr val="000000">
                <a:alpha val="0"/>
              </a:srgbClr>
            </a:solidFill>
          </p:spPr>
        </p:sp>
        <p:sp>
          <p:nvSpPr>
            <p:cNvPr id="8" name="TextBox 8"/>
            <p:cNvSpPr txBox="1"/>
            <p:nvPr/>
          </p:nvSpPr>
          <p:spPr>
            <a:xfrm>
              <a:off x="0" y="-28575"/>
              <a:ext cx="2287389"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Analyzed 81 studies focusing on classification and estimation.</a:t>
              </a:r>
            </a:p>
          </p:txBody>
        </p:sp>
      </p:grpSp>
      <p:grpSp>
        <p:nvGrpSpPr>
          <p:cNvPr id="9" name="Group 9"/>
          <p:cNvGrpSpPr/>
          <p:nvPr/>
        </p:nvGrpSpPr>
        <p:grpSpPr>
          <a:xfrm>
            <a:off x="2509403" y="3250264"/>
            <a:ext cx="2119113" cy="1645285"/>
            <a:chOff x="0" y="0"/>
            <a:chExt cx="2825484" cy="2193713"/>
          </a:xfrm>
        </p:grpSpPr>
        <p:sp>
          <p:nvSpPr>
            <p:cNvPr id="10" name="Freeform 10"/>
            <p:cNvSpPr/>
            <p:nvPr/>
          </p:nvSpPr>
          <p:spPr>
            <a:xfrm>
              <a:off x="0" y="0"/>
              <a:ext cx="2825484" cy="2193713"/>
            </a:xfrm>
            <a:custGeom>
              <a:avLst/>
              <a:gdLst/>
              <a:ahLst/>
              <a:cxnLst/>
              <a:rect l="l" t="t" r="r" b="b"/>
              <a:pathLst>
                <a:path w="2825484" h="2193713">
                  <a:moveTo>
                    <a:pt x="0" y="0"/>
                  </a:moveTo>
                  <a:lnTo>
                    <a:pt x="2825484" y="0"/>
                  </a:lnTo>
                  <a:lnTo>
                    <a:pt x="2825484" y="2193713"/>
                  </a:lnTo>
                  <a:lnTo>
                    <a:pt x="0" y="2193713"/>
                  </a:lnTo>
                  <a:close/>
                </a:path>
              </a:pathLst>
            </a:custGeom>
            <a:solidFill>
              <a:srgbClr val="000000">
                <a:alpha val="0"/>
              </a:srgbClr>
            </a:solidFill>
          </p:spPr>
        </p:sp>
        <p:sp>
          <p:nvSpPr>
            <p:cNvPr id="11" name="TextBox 11"/>
            <p:cNvSpPr txBox="1"/>
            <p:nvPr/>
          </p:nvSpPr>
          <p:spPr>
            <a:xfrm>
              <a:off x="0" y="-28575"/>
              <a:ext cx="2825484" cy="22222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Identify research trends, datasets, and models in stock prediction.</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12" name="Group 12"/>
          <p:cNvGrpSpPr/>
          <p:nvPr/>
        </p:nvGrpSpPr>
        <p:grpSpPr>
          <a:xfrm>
            <a:off x="67915" y="3260725"/>
            <a:ext cx="1921570" cy="1369060"/>
            <a:chOff x="0" y="0"/>
            <a:chExt cx="2562093" cy="1825413"/>
          </a:xfrm>
        </p:grpSpPr>
        <p:sp>
          <p:nvSpPr>
            <p:cNvPr id="13" name="Freeform 13"/>
            <p:cNvSpPr/>
            <p:nvPr/>
          </p:nvSpPr>
          <p:spPr>
            <a:xfrm>
              <a:off x="0" y="0"/>
              <a:ext cx="2562093" cy="1825413"/>
            </a:xfrm>
            <a:custGeom>
              <a:avLst/>
              <a:gdLst/>
              <a:ahLst/>
              <a:cxnLst/>
              <a:rect l="l" t="t" r="r" b="b"/>
              <a:pathLst>
                <a:path w="2562093" h="1825413">
                  <a:moveTo>
                    <a:pt x="0" y="0"/>
                  </a:moveTo>
                  <a:lnTo>
                    <a:pt x="2562093" y="0"/>
                  </a:lnTo>
                  <a:lnTo>
                    <a:pt x="2562093" y="1825413"/>
                  </a:lnTo>
                  <a:lnTo>
                    <a:pt x="0" y="1825413"/>
                  </a:lnTo>
                  <a:close/>
                </a:path>
              </a:pathLst>
            </a:custGeom>
            <a:solidFill>
              <a:srgbClr val="000000">
                <a:alpha val="0"/>
              </a:srgbClr>
            </a:solidFill>
          </p:spPr>
        </p:sp>
        <p:sp>
          <p:nvSpPr>
            <p:cNvPr id="14" name="TextBox 14"/>
            <p:cNvSpPr txBox="1"/>
            <p:nvPr/>
          </p:nvSpPr>
          <p:spPr>
            <a:xfrm>
              <a:off x="0" y="-28575"/>
              <a:ext cx="2562093" cy="18539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The Stock Exchange Prediction using ML Techniques: A Systematic Review</a:t>
              </a:r>
            </a:p>
          </p:txBody>
        </p:sp>
      </p:grpSp>
      <p:grpSp>
        <p:nvGrpSpPr>
          <p:cNvPr id="15" name="Group 15"/>
          <p:cNvGrpSpPr/>
          <p:nvPr/>
        </p:nvGrpSpPr>
        <p:grpSpPr>
          <a:xfrm>
            <a:off x="16339531" y="3715702"/>
            <a:ext cx="1830117" cy="816610"/>
            <a:chOff x="0" y="0"/>
            <a:chExt cx="2440156" cy="1088813"/>
          </a:xfrm>
        </p:grpSpPr>
        <p:sp>
          <p:nvSpPr>
            <p:cNvPr id="16" name="Freeform 16"/>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17" name="TextBox 17"/>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No model performance evaluation.</a:t>
              </a:r>
            </a:p>
          </p:txBody>
        </p:sp>
      </p:grpSp>
      <p:grpSp>
        <p:nvGrpSpPr>
          <p:cNvPr id="18" name="Group 18"/>
          <p:cNvGrpSpPr/>
          <p:nvPr/>
        </p:nvGrpSpPr>
        <p:grpSpPr>
          <a:xfrm>
            <a:off x="11847762" y="3802714"/>
            <a:ext cx="1830117" cy="540385"/>
            <a:chOff x="0" y="0"/>
            <a:chExt cx="2440156" cy="720513"/>
          </a:xfrm>
        </p:grpSpPr>
        <p:sp>
          <p:nvSpPr>
            <p:cNvPr id="19" name="Freeform 19"/>
            <p:cNvSpPr/>
            <p:nvPr/>
          </p:nvSpPr>
          <p:spPr>
            <a:xfrm>
              <a:off x="0" y="0"/>
              <a:ext cx="2440156" cy="720513"/>
            </a:xfrm>
            <a:custGeom>
              <a:avLst/>
              <a:gdLst/>
              <a:ahLst/>
              <a:cxnLst/>
              <a:rect l="l" t="t" r="r" b="b"/>
              <a:pathLst>
                <a:path w="2440156" h="720513">
                  <a:moveTo>
                    <a:pt x="0" y="0"/>
                  </a:moveTo>
                  <a:lnTo>
                    <a:pt x="2440156" y="0"/>
                  </a:lnTo>
                  <a:lnTo>
                    <a:pt x="2440156" y="720513"/>
                  </a:lnTo>
                  <a:lnTo>
                    <a:pt x="0" y="720513"/>
                  </a:lnTo>
                  <a:close/>
                </a:path>
              </a:pathLst>
            </a:custGeom>
            <a:solidFill>
              <a:srgbClr val="000000">
                <a:alpha val="0"/>
              </a:srgbClr>
            </a:solidFill>
          </p:spPr>
        </p:sp>
        <p:sp>
          <p:nvSpPr>
            <p:cNvPr id="20" name="TextBox 20"/>
            <p:cNvSpPr txBox="1"/>
            <p:nvPr/>
          </p:nvSpPr>
          <p:spPr>
            <a:xfrm>
              <a:off x="0" y="-28575"/>
              <a:ext cx="244015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Approx 77% Accuracy</a:t>
              </a:r>
            </a:p>
          </p:txBody>
        </p:sp>
      </p:grpSp>
      <p:grpSp>
        <p:nvGrpSpPr>
          <p:cNvPr id="21" name="Group 21"/>
          <p:cNvGrpSpPr/>
          <p:nvPr/>
        </p:nvGrpSpPr>
        <p:grpSpPr>
          <a:xfrm>
            <a:off x="9493769" y="3664602"/>
            <a:ext cx="1830117" cy="816610"/>
            <a:chOff x="0" y="0"/>
            <a:chExt cx="2440156" cy="1088813"/>
          </a:xfrm>
        </p:grpSpPr>
        <p:sp>
          <p:nvSpPr>
            <p:cNvPr id="22" name="Freeform 22"/>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23" name="TextBox 23"/>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Classification, Estimation, Clustering</a:t>
              </a:r>
            </a:p>
          </p:txBody>
        </p:sp>
      </p:grpSp>
      <p:grpSp>
        <p:nvGrpSpPr>
          <p:cNvPr id="24" name="Group 24"/>
          <p:cNvGrpSpPr/>
          <p:nvPr/>
        </p:nvGrpSpPr>
        <p:grpSpPr>
          <a:xfrm>
            <a:off x="14201754" y="3715702"/>
            <a:ext cx="1677717" cy="816610"/>
            <a:chOff x="0" y="0"/>
            <a:chExt cx="2236956" cy="1088813"/>
          </a:xfrm>
        </p:grpSpPr>
        <p:sp>
          <p:nvSpPr>
            <p:cNvPr id="25" name="Freeform 25"/>
            <p:cNvSpPr/>
            <p:nvPr/>
          </p:nvSpPr>
          <p:spPr>
            <a:xfrm>
              <a:off x="0" y="0"/>
              <a:ext cx="2236956" cy="1088813"/>
            </a:xfrm>
            <a:custGeom>
              <a:avLst/>
              <a:gdLst/>
              <a:ahLst/>
              <a:cxnLst/>
              <a:rect l="l" t="t" r="r" b="b"/>
              <a:pathLst>
                <a:path w="2236956" h="1088813">
                  <a:moveTo>
                    <a:pt x="0" y="0"/>
                  </a:moveTo>
                  <a:lnTo>
                    <a:pt x="2236956" y="0"/>
                  </a:lnTo>
                  <a:lnTo>
                    <a:pt x="2236956" y="1088813"/>
                  </a:lnTo>
                  <a:lnTo>
                    <a:pt x="0" y="1088813"/>
                  </a:lnTo>
                  <a:close/>
                </a:path>
              </a:pathLst>
            </a:custGeom>
            <a:solidFill>
              <a:srgbClr val="000000">
                <a:alpha val="0"/>
              </a:srgbClr>
            </a:solidFill>
          </p:spPr>
        </p:sp>
        <p:sp>
          <p:nvSpPr>
            <p:cNvPr id="26" name="TextBox 26"/>
            <p:cNvSpPr txBox="1"/>
            <p:nvPr/>
          </p:nvSpPr>
          <p:spPr>
            <a:xfrm>
              <a:off x="0" y="-28575"/>
              <a:ext cx="22369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Provides an in-depth trend analysis.</a:t>
              </a:r>
            </a:p>
          </p:txBody>
        </p:sp>
      </p:grpSp>
      <p:grpSp>
        <p:nvGrpSpPr>
          <p:cNvPr id="27" name="Group 27"/>
          <p:cNvGrpSpPr/>
          <p:nvPr/>
        </p:nvGrpSpPr>
        <p:grpSpPr>
          <a:xfrm>
            <a:off x="67915" y="6157958"/>
            <a:ext cx="1921570" cy="1369060"/>
            <a:chOff x="0" y="0"/>
            <a:chExt cx="2562093" cy="1825413"/>
          </a:xfrm>
        </p:grpSpPr>
        <p:sp>
          <p:nvSpPr>
            <p:cNvPr id="28" name="Freeform 28"/>
            <p:cNvSpPr/>
            <p:nvPr/>
          </p:nvSpPr>
          <p:spPr>
            <a:xfrm>
              <a:off x="0" y="0"/>
              <a:ext cx="2562093" cy="1825413"/>
            </a:xfrm>
            <a:custGeom>
              <a:avLst/>
              <a:gdLst/>
              <a:ahLst/>
              <a:cxnLst/>
              <a:rect l="l" t="t" r="r" b="b"/>
              <a:pathLst>
                <a:path w="2562093" h="1825413">
                  <a:moveTo>
                    <a:pt x="0" y="0"/>
                  </a:moveTo>
                  <a:lnTo>
                    <a:pt x="2562093" y="0"/>
                  </a:lnTo>
                  <a:lnTo>
                    <a:pt x="2562093" y="1825413"/>
                  </a:lnTo>
                  <a:lnTo>
                    <a:pt x="0" y="1825413"/>
                  </a:lnTo>
                  <a:close/>
                </a:path>
              </a:pathLst>
            </a:custGeom>
            <a:solidFill>
              <a:srgbClr val="000000">
                <a:alpha val="0"/>
              </a:srgbClr>
            </a:solidFill>
          </p:spPr>
        </p:sp>
        <p:sp>
          <p:nvSpPr>
            <p:cNvPr id="29" name="TextBox 29"/>
            <p:cNvSpPr txBox="1"/>
            <p:nvPr/>
          </p:nvSpPr>
          <p:spPr>
            <a:xfrm>
              <a:off x="0" y="-28575"/>
              <a:ext cx="2562093" cy="18539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Stock Market Prediction Using ML Techniques</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30" name="Group 30"/>
          <p:cNvGrpSpPr/>
          <p:nvPr/>
        </p:nvGrpSpPr>
        <p:grpSpPr>
          <a:xfrm>
            <a:off x="2807819" y="6468791"/>
            <a:ext cx="1820697" cy="816610"/>
            <a:chOff x="0" y="0"/>
            <a:chExt cx="2427596" cy="1088813"/>
          </a:xfrm>
        </p:grpSpPr>
        <p:sp>
          <p:nvSpPr>
            <p:cNvPr id="31" name="Freeform 31"/>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32" name="TextBox 32"/>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Predict stock trends using ML models.</a:t>
              </a:r>
            </a:p>
          </p:txBody>
        </p:sp>
      </p:grpSp>
      <p:grpSp>
        <p:nvGrpSpPr>
          <p:cNvPr id="33" name="Group 33"/>
          <p:cNvGrpSpPr/>
          <p:nvPr/>
        </p:nvGrpSpPr>
        <p:grpSpPr>
          <a:xfrm>
            <a:off x="11847762" y="8608106"/>
            <a:ext cx="1820697" cy="540385"/>
            <a:chOff x="0" y="0"/>
            <a:chExt cx="2427596" cy="720513"/>
          </a:xfrm>
        </p:grpSpPr>
        <p:sp>
          <p:nvSpPr>
            <p:cNvPr id="34" name="Freeform 34"/>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35" name="TextBox 35"/>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Approx 79% Accuracy</a:t>
              </a:r>
            </a:p>
          </p:txBody>
        </p:sp>
      </p:grpSp>
      <p:grpSp>
        <p:nvGrpSpPr>
          <p:cNvPr id="36" name="Group 36"/>
          <p:cNvGrpSpPr/>
          <p:nvPr/>
        </p:nvGrpSpPr>
        <p:grpSpPr>
          <a:xfrm>
            <a:off x="168788" y="8608106"/>
            <a:ext cx="1820697" cy="816610"/>
            <a:chOff x="0" y="0"/>
            <a:chExt cx="2427596" cy="1088813"/>
          </a:xfrm>
        </p:grpSpPr>
        <p:sp>
          <p:nvSpPr>
            <p:cNvPr id="37" name="Freeform 37"/>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38" name="TextBox 38"/>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Stock Market Prediction Using Advanced ML</a:t>
              </a:r>
            </a:p>
          </p:txBody>
        </p:sp>
      </p:grpSp>
      <p:grpSp>
        <p:nvGrpSpPr>
          <p:cNvPr id="39" name="Group 39"/>
          <p:cNvGrpSpPr/>
          <p:nvPr/>
        </p:nvGrpSpPr>
        <p:grpSpPr>
          <a:xfrm>
            <a:off x="5052380" y="6330678"/>
            <a:ext cx="1820697" cy="1369060"/>
            <a:chOff x="0" y="0"/>
            <a:chExt cx="2427596" cy="1825413"/>
          </a:xfrm>
        </p:grpSpPr>
        <p:sp>
          <p:nvSpPr>
            <p:cNvPr id="40" name="Freeform 40"/>
            <p:cNvSpPr/>
            <p:nvPr/>
          </p:nvSpPr>
          <p:spPr>
            <a:xfrm>
              <a:off x="0" y="0"/>
              <a:ext cx="2427596" cy="1825413"/>
            </a:xfrm>
            <a:custGeom>
              <a:avLst/>
              <a:gdLst/>
              <a:ahLst/>
              <a:cxnLst/>
              <a:rect l="l" t="t" r="r" b="b"/>
              <a:pathLst>
                <a:path w="2427596" h="1825413">
                  <a:moveTo>
                    <a:pt x="0" y="0"/>
                  </a:moveTo>
                  <a:lnTo>
                    <a:pt x="2427596" y="0"/>
                  </a:lnTo>
                  <a:lnTo>
                    <a:pt x="2427596" y="1825413"/>
                  </a:lnTo>
                  <a:lnTo>
                    <a:pt x="0" y="1825413"/>
                  </a:lnTo>
                  <a:close/>
                </a:path>
              </a:pathLst>
            </a:custGeom>
            <a:solidFill>
              <a:srgbClr val="000000">
                <a:alpha val="0"/>
              </a:srgbClr>
            </a:solidFill>
          </p:spPr>
        </p:sp>
        <p:sp>
          <p:nvSpPr>
            <p:cNvPr id="41" name="TextBox 41"/>
            <p:cNvSpPr txBox="1"/>
            <p:nvPr/>
          </p:nvSpPr>
          <p:spPr>
            <a:xfrm>
              <a:off x="0" y="-28575"/>
              <a:ext cx="2427596" cy="18539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Compared models like LSTM, XGBoost, and ARIMA on Tesla stock.</a:t>
              </a:r>
            </a:p>
          </p:txBody>
        </p:sp>
      </p:grpSp>
      <p:grpSp>
        <p:nvGrpSpPr>
          <p:cNvPr id="42" name="Group 42"/>
          <p:cNvGrpSpPr/>
          <p:nvPr/>
        </p:nvGrpSpPr>
        <p:grpSpPr>
          <a:xfrm>
            <a:off x="9493769" y="6572296"/>
            <a:ext cx="1820697" cy="540385"/>
            <a:chOff x="0" y="0"/>
            <a:chExt cx="2427596" cy="720513"/>
          </a:xfrm>
        </p:grpSpPr>
        <p:sp>
          <p:nvSpPr>
            <p:cNvPr id="43" name="Freeform 43"/>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44" name="TextBox 44"/>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LSTM, XGBoost, ARIMA</a:t>
              </a:r>
            </a:p>
          </p:txBody>
        </p:sp>
      </p:grpSp>
      <p:grpSp>
        <p:nvGrpSpPr>
          <p:cNvPr id="45" name="Group 45"/>
          <p:cNvGrpSpPr/>
          <p:nvPr/>
        </p:nvGrpSpPr>
        <p:grpSpPr>
          <a:xfrm>
            <a:off x="11847762" y="6434183"/>
            <a:ext cx="1820697" cy="816610"/>
            <a:chOff x="0" y="0"/>
            <a:chExt cx="2427596" cy="1088813"/>
          </a:xfrm>
        </p:grpSpPr>
        <p:sp>
          <p:nvSpPr>
            <p:cNvPr id="46" name="Freeform 46"/>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47" name="TextBox 47"/>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85% trend prediction accuracy.</a:t>
              </a:r>
            </a:p>
          </p:txBody>
        </p:sp>
      </p:grpSp>
      <p:grpSp>
        <p:nvGrpSpPr>
          <p:cNvPr id="48" name="Group 48"/>
          <p:cNvGrpSpPr/>
          <p:nvPr/>
        </p:nvGrpSpPr>
        <p:grpSpPr>
          <a:xfrm>
            <a:off x="7120622" y="6468791"/>
            <a:ext cx="1820697" cy="816610"/>
            <a:chOff x="0" y="0"/>
            <a:chExt cx="2427596" cy="1088813"/>
          </a:xfrm>
        </p:grpSpPr>
        <p:sp>
          <p:nvSpPr>
            <p:cNvPr id="49" name="Freeform 49"/>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0" name="TextBox 50"/>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LSTM had the best prediction accuracy.</a:t>
              </a:r>
            </a:p>
          </p:txBody>
        </p:sp>
      </p:grpSp>
      <p:grpSp>
        <p:nvGrpSpPr>
          <p:cNvPr id="51" name="Group 51"/>
          <p:cNvGrpSpPr/>
          <p:nvPr/>
        </p:nvGrpSpPr>
        <p:grpSpPr>
          <a:xfrm>
            <a:off x="14058774" y="6330678"/>
            <a:ext cx="1820697" cy="1369060"/>
            <a:chOff x="0" y="0"/>
            <a:chExt cx="2427596" cy="1825413"/>
          </a:xfrm>
        </p:grpSpPr>
        <p:sp>
          <p:nvSpPr>
            <p:cNvPr id="52" name="Freeform 52"/>
            <p:cNvSpPr/>
            <p:nvPr/>
          </p:nvSpPr>
          <p:spPr>
            <a:xfrm>
              <a:off x="0" y="0"/>
              <a:ext cx="2427596" cy="1825413"/>
            </a:xfrm>
            <a:custGeom>
              <a:avLst/>
              <a:gdLst/>
              <a:ahLst/>
              <a:cxnLst/>
              <a:rect l="l" t="t" r="r" b="b"/>
              <a:pathLst>
                <a:path w="2427596" h="1825413">
                  <a:moveTo>
                    <a:pt x="0" y="0"/>
                  </a:moveTo>
                  <a:lnTo>
                    <a:pt x="2427596" y="0"/>
                  </a:lnTo>
                  <a:lnTo>
                    <a:pt x="2427596" y="1825413"/>
                  </a:lnTo>
                  <a:lnTo>
                    <a:pt x="0" y="1825413"/>
                  </a:lnTo>
                  <a:close/>
                </a:path>
              </a:pathLst>
            </a:custGeom>
            <a:solidFill>
              <a:srgbClr val="000000">
                <a:alpha val="0"/>
              </a:srgbClr>
            </a:solidFill>
          </p:spPr>
        </p:sp>
        <p:sp>
          <p:nvSpPr>
            <p:cNvPr id="53" name="TextBox 53"/>
            <p:cNvSpPr txBox="1"/>
            <p:nvPr/>
          </p:nvSpPr>
          <p:spPr>
            <a:xfrm>
              <a:off x="0" y="-28575"/>
              <a:ext cx="2427596" cy="18539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Compares multiple ML models.</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54" name="Group 54"/>
          <p:cNvGrpSpPr/>
          <p:nvPr/>
        </p:nvGrpSpPr>
        <p:grpSpPr>
          <a:xfrm>
            <a:off x="16348951" y="6434183"/>
            <a:ext cx="1820697" cy="816610"/>
            <a:chOff x="0" y="0"/>
            <a:chExt cx="2427596" cy="1088813"/>
          </a:xfrm>
        </p:grpSpPr>
        <p:sp>
          <p:nvSpPr>
            <p:cNvPr id="55" name="Freeform 55"/>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6" name="TextBox 56"/>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High computational cost.</a:t>
              </a:r>
            </a:p>
          </p:txBody>
        </p:sp>
      </p:grpSp>
      <p:grpSp>
        <p:nvGrpSpPr>
          <p:cNvPr id="57" name="Group 57"/>
          <p:cNvGrpSpPr/>
          <p:nvPr/>
        </p:nvGrpSpPr>
        <p:grpSpPr>
          <a:xfrm>
            <a:off x="7111202" y="8469993"/>
            <a:ext cx="1820697" cy="816610"/>
            <a:chOff x="0" y="0"/>
            <a:chExt cx="2427596" cy="1088813"/>
          </a:xfrm>
        </p:grpSpPr>
        <p:sp>
          <p:nvSpPr>
            <p:cNvPr id="58" name="Freeform 58"/>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9" name="TextBox 59"/>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SVM performed better than other models.</a:t>
              </a:r>
            </a:p>
          </p:txBody>
        </p:sp>
      </p:grpSp>
      <p:grpSp>
        <p:nvGrpSpPr>
          <p:cNvPr id="60" name="Group 60"/>
          <p:cNvGrpSpPr/>
          <p:nvPr/>
        </p:nvGrpSpPr>
        <p:grpSpPr>
          <a:xfrm>
            <a:off x="5052380" y="8311561"/>
            <a:ext cx="1820697" cy="1369060"/>
            <a:chOff x="0" y="0"/>
            <a:chExt cx="2427596" cy="1825413"/>
          </a:xfrm>
        </p:grpSpPr>
        <p:sp>
          <p:nvSpPr>
            <p:cNvPr id="61" name="Freeform 61"/>
            <p:cNvSpPr/>
            <p:nvPr/>
          </p:nvSpPr>
          <p:spPr>
            <a:xfrm>
              <a:off x="0" y="0"/>
              <a:ext cx="2427596" cy="1825413"/>
            </a:xfrm>
            <a:custGeom>
              <a:avLst/>
              <a:gdLst/>
              <a:ahLst/>
              <a:cxnLst/>
              <a:rect l="l" t="t" r="r" b="b"/>
              <a:pathLst>
                <a:path w="2427596" h="1825413">
                  <a:moveTo>
                    <a:pt x="0" y="0"/>
                  </a:moveTo>
                  <a:lnTo>
                    <a:pt x="2427596" y="0"/>
                  </a:lnTo>
                  <a:lnTo>
                    <a:pt x="2427596" y="1825413"/>
                  </a:lnTo>
                  <a:lnTo>
                    <a:pt x="0" y="1825413"/>
                  </a:lnTo>
                  <a:close/>
                </a:path>
              </a:pathLst>
            </a:custGeom>
            <a:solidFill>
              <a:srgbClr val="000000">
                <a:alpha val="0"/>
              </a:srgbClr>
            </a:solidFill>
          </p:spPr>
        </p:sp>
        <p:sp>
          <p:nvSpPr>
            <p:cNvPr id="62" name="TextBox 62"/>
            <p:cNvSpPr txBox="1"/>
            <p:nvPr/>
          </p:nvSpPr>
          <p:spPr>
            <a:xfrm>
              <a:off x="0" y="-28575"/>
              <a:ext cx="2427596" cy="18539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Applied Linear Regression, Decision Trees, and SVM on historical data.</a:t>
              </a:r>
            </a:p>
          </p:txBody>
        </p:sp>
      </p:grpSp>
      <p:grpSp>
        <p:nvGrpSpPr>
          <p:cNvPr id="63" name="Group 63"/>
          <p:cNvGrpSpPr/>
          <p:nvPr/>
        </p:nvGrpSpPr>
        <p:grpSpPr>
          <a:xfrm>
            <a:off x="2807819" y="8469993"/>
            <a:ext cx="1820697" cy="816610"/>
            <a:chOff x="0" y="0"/>
            <a:chExt cx="2427596" cy="1088813"/>
          </a:xfrm>
        </p:grpSpPr>
        <p:sp>
          <p:nvSpPr>
            <p:cNvPr id="64" name="Freeform 64"/>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65" name="TextBox 65"/>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Analyze stock data and predict future trends.</a:t>
              </a:r>
            </a:p>
          </p:txBody>
        </p:sp>
      </p:grpSp>
      <p:grpSp>
        <p:nvGrpSpPr>
          <p:cNvPr id="66" name="Group 66"/>
          <p:cNvGrpSpPr/>
          <p:nvPr/>
        </p:nvGrpSpPr>
        <p:grpSpPr>
          <a:xfrm>
            <a:off x="9493769" y="8469993"/>
            <a:ext cx="1820697" cy="816610"/>
            <a:chOff x="0" y="0"/>
            <a:chExt cx="2427596" cy="1088813"/>
          </a:xfrm>
        </p:grpSpPr>
        <p:sp>
          <p:nvSpPr>
            <p:cNvPr id="67" name="Freeform 67"/>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68" name="TextBox 68"/>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Linear Regression, SVM, Decision Trees</a:t>
              </a:r>
            </a:p>
          </p:txBody>
        </p:sp>
      </p:grpSp>
      <p:grpSp>
        <p:nvGrpSpPr>
          <p:cNvPr id="69" name="Group 69"/>
          <p:cNvGrpSpPr/>
          <p:nvPr/>
        </p:nvGrpSpPr>
        <p:grpSpPr>
          <a:xfrm>
            <a:off x="14058774" y="8587786"/>
            <a:ext cx="1820697" cy="816610"/>
            <a:chOff x="0" y="0"/>
            <a:chExt cx="2427596" cy="1088813"/>
          </a:xfrm>
        </p:grpSpPr>
        <p:sp>
          <p:nvSpPr>
            <p:cNvPr id="70" name="Freeform 70"/>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71" name="TextBox 71"/>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Proves ML effectiveness in finance.</a:t>
              </a:r>
            </a:p>
          </p:txBody>
        </p:sp>
      </p:grpSp>
      <p:grpSp>
        <p:nvGrpSpPr>
          <p:cNvPr id="72" name="Group 72"/>
          <p:cNvGrpSpPr/>
          <p:nvPr/>
        </p:nvGrpSpPr>
        <p:grpSpPr>
          <a:xfrm>
            <a:off x="16365173" y="8193768"/>
            <a:ext cx="1820697" cy="1369060"/>
            <a:chOff x="0" y="0"/>
            <a:chExt cx="2427596" cy="1825413"/>
          </a:xfrm>
        </p:grpSpPr>
        <p:sp>
          <p:nvSpPr>
            <p:cNvPr id="73" name="Freeform 73"/>
            <p:cNvSpPr/>
            <p:nvPr/>
          </p:nvSpPr>
          <p:spPr>
            <a:xfrm>
              <a:off x="0" y="0"/>
              <a:ext cx="2427596" cy="1825413"/>
            </a:xfrm>
            <a:custGeom>
              <a:avLst/>
              <a:gdLst/>
              <a:ahLst/>
              <a:cxnLst/>
              <a:rect l="l" t="t" r="r" b="b"/>
              <a:pathLst>
                <a:path w="2427596" h="1825413">
                  <a:moveTo>
                    <a:pt x="0" y="0"/>
                  </a:moveTo>
                  <a:lnTo>
                    <a:pt x="2427596" y="0"/>
                  </a:lnTo>
                  <a:lnTo>
                    <a:pt x="2427596" y="1825413"/>
                  </a:lnTo>
                  <a:lnTo>
                    <a:pt x="0" y="1825413"/>
                  </a:lnTo>
                  <a:close/>
                </a:path>
              </a:pathLst>
            </a:custGeom>
            <a:solidFill>
              <a:srgbClr val="000000">
                <a:alpha val="0"/>
              </a:srgbClr>
            </a:solidFill>
          </p:spPr>
        </p:sp>
        <p:sp>
          <p:nvSpPr>
            <p:cNvPr id="74" name="TextBox 74"/>
            <p:cNvSpPr txBox="1"/>
            <p:nvPr/>
          </p:nvSpPr>
          <p:spPr>
            <a:xfrm>
              <a:off x="0" y="-28575"/>
              <a:ext cx="2427596" cy="18539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Dataset limitations affect generalization.</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0" y="0"/>
          <a:ext cx="18224500" cy="10261601"/>
        </p:xfrm>
        <a:graphic>
          <a:graphicData uri="http://schemas.openxmlformats.org/drawingml/2006/table">
            <a:tbl>
              <a:tblPr/>
              <a:tblGrid>
                <a:gridCol w="2366731">
                  <a:extLst>
                    <a:ext uri="{9D8B030D-6E8A-4147-A177-3AD203B41FA5}">
                      <a16:colId xmlns:a16="http://schemas.microsoft.com/office/drawing/2014/main" val="20000"/>
                    </a:ext>
                  </a:extLst>
                </a:gridCol>
                <a:gridCol w="2425835">
                  <a:extLst>
                    <a:ext uri="{9D8B030D-6E8A-4147-A177-3AD203B41FA5}">
                      <a16:colId xmlns:a16="http://schemas.microsoft.com/office/drawing/2014/main" val="20001"/>
                    </a:ext>
                  </a:extLst>
                </a:gridCol>
                <a:gridCol w="2108747">
                  <a:extLst>
                    <a:ext uri="{9D8B030D-6E8A-4147-A177-3AD203B41FA5}">
                      <a16:colId xmlns:a16="http://schemas.microsoft.com/office/drawing/2014/main" val="20002"/>
                    </a:ext>
                  </a:extLst>
                </a:gridCol>
                <a:gridCol w="2165716">
                  <a:extLst>
                    <a:ext uri="{9D8B030D-6E8A-4147-A177-3AD203B41FA5}">
                      <a16:colId xmlns:a16="http://schemas.microsoft.com/office/drawing/2014/main" val="20003"/>
                    </a:ext>
                  </a:extLst>
                </a:gridCol>
                <a:gridCol w="2277982">
                  <a:extLst>
                    <a:ext uri="{9D8B030D-6E8A-4147-A177-3AD203B41FA5}">
                      <a16:colId xmlns:a16="http://schemas.microsoft.com/office/drawing/2014/main" val="20004"/>
                    </a:ext>
                  </a:extLst>
                </a:gridCol>
                <a:gridCol w="2430801">
                  <a:extLst>
                    <a:ext uri="{9D8B030D-6E8A-4147-A177-3AD203B41FA5}">
                      <a16:colId xmlns:a16="http://schemas.microsoft.com/office/drawing/2014/main" val="20005"/>
                    </a:ext>
                  </a:extLst>
                </a:gridCol>
                <a:gridCol w="2289371">
                  <a:extLst>
                    <a:ext uri="{9D8B030D-6E8A-4147-A177-3AD203B41FA5}">
                      <a16:colId xmlns:a16="http://schemas.microsoft.com/office/drawing/2014/main" val="20006"/>
                    </a:ext>
                  </a:extLst>
                </a:gridCol>
                <a:gridCol w="2159317">
                  <a:extLst>
                    <a:ext uri="{9D8B030D-6E8A-4147-A177-3AD203B41FA5}">
                      <a16:colId xmlns:a16="http://schemas.microsoft.com/office/drawing/2014/main" val="20007"/>
                    </a:ext>
                  </a:extLst>
                </a:gridCol>
              </a:tblGrid>
              <a:tr h="2802832">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Source</a:t>
                      </a: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Research Objective or</a:t>
                      </a:r>
                    </a:p>
                    <a:p>
                      <a:pPr algn="ctr">
                        <a:lnSpc>
                          <a:spcPts val="2379"/>
                        </a:lnSpc>
                      </a:pPr>
                      <a:r>
                        <a:rPr lang="en-US" sz="1700">
                          <a:solidFill>
                            <a:srgbClr val="FACA49"/>
                          </a:solidFill>
                          <a:latin typeface="Canva Sans"/>
                          <a:ea typeface="Canva Sans"/>
                          <a:cs typeface="Canva Sans"/>
                          <a:sym typeface="Canva Sans"/>
                        </a:rPr>
                        <a:t>  Research Question</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Methodology</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Key Findings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Techniques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ctr">
                        <a:lnSpc>
                          <a:spcPts val="2379"/>
                        </a:lnSpc>
                        <a:defRPr/>
                      </a:pPr>
                      <a:endParaRPr lang="en-US" sz="1100"/>
                    </a:p>
                    <a:p>
                      <a:pPr algn="ctr">
                        <a:lnSpc>
                          <a:spcPts val="2379"/>
                        </a:lnSpc>
                      </a:pPr>
                      <a:r>
                        <a:rPr lang="en-US" sz="1700">
                          <a:solidFill>
                            <a:srgbClr val="FACA49"/>
                          </a:solidFill>
                          <a:latin typeface="Canva Sans"/>
                          <a:ea typeface="Canva Sans"/>
                          <a:cs typeface="Canva Sans"/>
                          <a:sym typeface="Canva Sans"/>
                        </a:rPr>
                        <a:t>  Accuracy &amp;</a:t>
                      </a:r>
                    </a:p>
                    <a:p>
                      <a:pPr algn="ctr">
                        <a:lnSpc>
                          <a:spcPts val="2379"/>
                        </a:lnSpc>
                      </a:pPr>
                      <a:r>
                        <a:rPr lang="en-US" sz="1700">
                          <a:solidFill>
                            <a:srgbClr val="FACA49"/>
                          </a:solidFill>
                          <a:latin typeface="Canva Sans"/>
                          <a:ea typeface="Canva Sans"/>
                          <a:cs typeface="Canva Sans"/>
                          <a:sym typeface="Canva Sans"/>
                        </a:rPr>
                        <a:t>Performance Measures</a:t>
                      </a:r>
                    </a:p>
                    <a:p>
                      <a:pPr algn="ctr">
                        <a:lnSpc>
                          <a:spcPts val="2379"/>
                        </a:lnSpc>
                      </a:pPr>
                      <a:endParaRPr lang="en-US" sz="1700">
                        <a:solidFill>
                          <a:srgbClr val="FACA49"/>
                        </a:solidFill>
                        <a:latin typeface="Canva Sans"/>
                        <a:ea typeface="Canva Sans"/>
                        <a:cs typeface="Canva Sans"/>
                        <a:sym typeface="Canva Sans"/>
                      </a:endParaRPr>
                    </a:p>
                    <a:p>
                      <a:pPr algn="ctr">
                        <a:lnSpc>
                          <a:spcPts val="2379"/>
                        </a:lnSpc>
                      </a:pPr>
                      <a:r>
                        <a:rPr lang="en-US" sz="1700">
                          <a:solidFill>
                            <a:srgbClr val="FACA49"/>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ctr">
                        <a:lnSpc>
                          <a:spcPts val="2379"/>
                        </a:lnSpc>
                      </a:pPr>
                      <a:r>
                        <a:rPr lang="en-US" sz="1700">
                          <a:solidFill>
                            <a:srgbClr val="000000"/>
                          </a:solidFill>
                          <a:latin typeface="Canva Sans"/>
                          <a:ea typeface="Canva Sans"/>
                          <a:cs typeface="Canva Sans"/>
                          <a:sym typeface="Canva Sans"/>
                        </a:rPr>
                        <a:t>  </a:t>
                      </a:r>
                      <a:r>
                        <a:rPr lang="en-US" sz="1700">
                          <a:solidFill>
                            <a:srgbClr val="FACA49"/>
                          </a:solidFill>
                          <a:latin typeface="Canva Sans"/>
                          <a:ea typeface="Canva Sans"/>
                          <a:cs typeface="Canva Sans"/>
                          <a:sym typeface="Canva Sans"/>
                        </a:rPr>
                        <a:t>Advantages</a:t>
                      </a:r>
                    </a:p>
                    <a:p>
                      <a:pPr algn="ctr">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tc>
                  <a:txBody>
                    <a:bodyPr/>
                    <a:lstStyle/>
                    <a:p>
                      <a:pPr algn="l">
                        <a:lnSpc>
                          <a:spcPts val="2379"/>
                        </a:lnSpc>
                        <a:defRPr/>
                      </a:pPr>
                      <a:endParaRPr lang="en-US" sz="1100"/>
                    </a:p>
                    <a:p>
                      <a:pPr algn="l">
                        <a:lnSpc>
                          <a:spcPts val="2379"/>
                        </a:lnSpc>
                      </a:pPr>
                      <a:r>
                        <a:rPr lang="en-US" sz="1700">
                          <a:solidFill>
                            <a:srgbClr val="FACA49"/>
                          </a:solidFill>
                          <a:latin typeface="Canva Sans"/>
                          <a:ea typeface="Canva Sans"/>
                          <a:cs typeface="Canva Sans"/>
                          <a:sym typeface="Canva Sans"/>
                        </a:rPr>
                        <a:t>  Disadvantages</a:t>
                      </a:r>
                    </a:p>
                    <a:p>
                      <a:pPr algn="l">
                        <a:lnSpc>
                          <a:spcPts val="2379"/>
                        </a:lnSpc>
                      </a:pPr>
                      <a:endParaRPr lang="en-US" sz="1700">
                        <a:solidFill>
                          <a:srgbClr val="FACA49"/>
                        </a:solidFill>
                        <a:latin typeface="Canva Sans"/>
                        <a:ea typeface="Canva Sans"/>
                        <a:cs typeface="Canva Sans"/>
                        <a:sym typeface="Canva Sans"/>
                      </a:endParaRPr>
                    </a:p>
                    <a:p>
                      <a:pPr algn="l">
                        <a:lnSpc>
                          <a:spcPts val="2379"/>
                        </a:lnSpc>
                      </a:pPr>
                      <a:r>
                        <a:rPr lang="en-US" sz="1700">
                          <a:solidFill>
                            <a:srgbClr val="000000"/>
                          </a:solidFill>
                          <a:latin typeface="Canva Sans"/>
                          <a:ea typeface="Canva Sans"/>
                          <a:cs typeface="Canva Sans"/>
                          <a:sym typeface="Canva Sans"/>
                        </a:rPr>
                        <a:t>  </a:t>
                      </a:r>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2C82F0"/>
                    </a:solidFill>
                  </a:tcPr>
                </a:tc>
                <a:extLst>
                  <a:ext uri="{0D108BD9-81ED-4DB2-BD59-A6C34878D82A}">
                    <a16:rowId xmlns:a16="http://schemas.microsoft.com/office/drawing/2014/main" val="10000"/>
                  </a:ext>
                </a:extLst>
              </a:tr>
              <a:tr h="3185939">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1"/>
                  </a:ext>
                </a:extLst>
              </a:tr>
              <a:tr h="2044465">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2"/>
                  </a:ext>
                </a:extLst>
              </a:tr>
              <a:tr h="2228365">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tc>
                  <a:txBody>
                    <a:bodyPr/>
                    <a:lstStyle/>
                    <a:p>
                      <a:pPr algn="l">
                        <a:lnSpc>
                          <a:spcPts val="1679"/>
                        </a:lnSpc>
                        <a:defRPr/>
                      </a:pPr>
                      <a:endParaRPr lang="en-US" sz="1100"/>
                    </a:p>
                  </a:txBody>
                  <a:tcPr marL="104775" marR="104775" marT="104775" marB="10477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5CE1E6"/>
                    </a:solidFill>
                  </a:tcPr>
                </a:tc>
                <a:extLst>
                  <a:ext uri="{0D108BD9-81ED-4DB2-BD59-A6C34878D82A}">
                    <a16:rowId xmlns:a16="http://schemas.microsoft.com/office/drawing/2014/main" val="10003"/>
                  </a:ext>
                </a:extLst>
              </a:tr>
            </a:tbl>
          </a:graphicData>
        </a:graphic>
      </p:graphicFrame>
      <p:grpSp>
        <p:nvGrpSpPr>
          <p:cNvPr id="3" name="Group 3"/>
          <p:cNvGrpSpPr/>
          <p:nvPr/>
        </p:nvGrpSpPr>
        <p:grpSpPr>
          <a:xfrm>
            <a:off x="7201532" y="3792855"/>
            <a:ext cx="1830117" cy="816610"/>
            <a:chOff x="0" y="0"/>
            <a:chExt cx="2440156" cy="1088813"/>
          </a:xfrm>
        </p:grpSpPr>
        <p:sp>
          <p:nvSpPr>
            <p:cNvPr id="4" name="Freeform 4"/>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5" name="TextBox 5"/>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Deep learning models show high predictive power.</a:t>
              </a:r>
            </a:p>
          </p:txBody>
        </p:sp>
      </p:grpSp>
      <p:grpSp>
        <p:nvGrpSpPr>
          <p:cNvPr id="6" name="Group 6"/>
          <p:cNvGrpSpPr/>
          <p:nvPr/>
        </p:nvGrpSpPr>
        <p:grpSpPr>
          <a:xfrm>
            <a:off x="5057365" y="3644282"/>
            <a:ext cx="1715542" cy="1369060"/>
            <a:chOff x="0" y="0"/>
            <a:chExt cx="2287389" cy="1825413"/>
          </a:xfrm>
        </p:grpSpPr>
        <p:sp>
          <p:nvSpPr>
            <p:cNvPr id="7" name="Freeform 7"/>
            <p:cNvSpPr/>
            <p:nvPr/>
          </p:nvSpPr>
          <p:spPr>
            <a:xfrm>
              <a:off x="0" y="0"/>
              <a:ext cx="2287389" cy="1825413"/>
            </a:xfrm>
            <a:custGeom>
              <a:avLst/>
              <a:gdLst/>
              <a:ahLst/>
              <a:cxnLst/>
              <a:rect l="l" t="t" r="r" b="b"/>
              <a:pathLst>
                <a:path w="2287389" h="1825413">
                  <a:moveTo>
                    <a:pt x="0" y="0"/>
                  </a:moveTo>
                  <a:lnTo>
                    <a:pt x="2287389" y="0"/>
                  </a:lnTo>
                  <a:lnTo>
                    <a:pt x="2287389" y="1825413"/>
                  </a:lnTo>
                  <a:lnTo>
                    <a:pt x="0" y="1825413"/>
                  </a:lnTo>
                  <a:close/>
                </a:path>
              </a:pathLst>
            </a:custGeom>
            <a:solidFill>
              <a:srgbClr val="000000">
                <a:alpha val="0"/>
              </a:srgbClr>
            </a:solidFill>
          </p:spPr>
        </p:sp>
        <p:sp>
          <p:nvSpPr>
            <p:cNvPr id="8" name="TextBox 8"/>
            <p:cNvSpPr txBox="1"/>
            <p:nvPr/>
          </p:nvSpPr>
          <p:spPr>
            <a:xfrm>
              <a:off x="0" y="-28575"/>
              <a:ext cx="2287389" cy="18539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Compared various ML methods for stock forecasting.</a:t>
              </a:r>
            </a:p>
          </p:txBody>
        </p:sp>
      </p:grpSp>
      <p:grpSp>
        <p:nvGrpSpPr>
          <p:cNvPr id="9" name="Group 9"/>
          <p:cNvGrpSpPr/>
          <p:nvPr/>
        </p:nvGrpSpPr>
        <p:grpSpPr>
          <a:xfrm>
            <a:off x="2595352" y="3853815"/>
            <a:ext cx="2119113" cy="816610"/>
            <a:chOff x="0" y="0"/>
            <a:chExt cx="2825484" cy="1088813"/>
          </a:xfrm>
        </p:grpSpPr>
        <p:sp>
          <p:nvSpPr>
            <p:cNvPr id="10" name="Freeform 10"/>
            <p:cNvSpPr/>
            <p:nvPr/>
          </p:nvSpPr>
          <p:spPr>
            <a:xfrm>
              <a:off x="0" y="0"/>
              <a:ext cx="2825484" cy="1088813"/>
            </a:xfrm>
            <a:custGeom>
              <a:avLst/>
              <a:gdLst/>
              <a:ahLst/>
              <a:cxnLst/>
              <a:rect l="l" t="t" r="r" b="b"/>
              <a:pathLst>
                <a:path w="2825484" h="1088813">
                  <a:moveTo>
                    <a:pt x="0" y="0"/>
                  </a:moveTo>
                  <a:lnTo>
                    <a:pt x="2825484" y="0"/>
                  </a:lnTo>
                  <a:lnTo>
                    <a:pt x="2825484" y="1088813"/>
                  </a:lnTo>
                  <a:lnTo>
                    <a:pt x="0" y="1088813"/>
                  </a:lnTo>
                  <a:close/>
                </a:path>
              </a:pathLst>
            </a:custGeom>
            <a:solidFill>
              <a:srgbClr val="000000">
                <a:alpha val="0"/>
              </a:srgbClr>
            </a:solidFill>
          </p:spPr>
        </p:sp>
        <p:sp>
          <p:nvSpPr>
            <p:cNvPr id="11" name="TextBox 11"/>
            <p:cNvSpPr txBox="1"/>
            <p:nvPr/>
          </p:nvSpPr>
          <p:spPr>
            <a:xfrm>
              <a:off x="0" y="-28575"/>
              <a:ext cx="2825484"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Review ML techniques for stock forecasting.</a:t>
              </a:r>
            </a:p>
          </p:txBody>
        </p:sp>
      </p:grpSp>
      <p:grpSp>
        <p:nvGrpSpPr>
          <p:cNvPr id="12" name="Group 12"/>
          <p:cNvGrpSpPr/>
          <p:nvPr/>
        </p:nvGrpSpPr>
        <p:grpSpPr>
          <a:xfrm>
            <a:off x="106438" y="3091832"/>
            <a:ext cx="1921570" cy="1921510"/>
            <a:chOff x="0" y="0"/>
            <a:chExt cx="2562093" cy="2562013"/>
          </a:xfrm>
        </p:grpSpPr>
        <p:sp>
          <p:nvSpPr>
            <p:cNvPr id="13" name="Freeform 13"/>
            <p:cNvSpPr/>
            <p:nvPr/>
          </p:nvSpPr>
          <p:spPr>
            <a:xfrm>
              <a:off x="0" y="0"/>
              <a:ext cx="2562093" cy="2562013"/>
            </a:xfrm>
            <a:custGeom>
              <a:avLst/>
              <a:gdLst/>
              <a:ahLst/>
              <a:cxnLst/>
              <a:rect l="l" t="t" r="r" b="b"/>
              <a:pathLst>
                <a:path w="2562093" h="2562013">
                  <a:moveTo>
                    <a:pt x="0" y="0"/>
                  </a:moveTo>
                  <a:lnTo>
                    <a:pt x="2562093" y="0"/>
                  </a:lnTo>
                  <a:lnTo>
                    <a:pt x="2562093" y="2562013"/>
                  </a:lnTo>
                  <a:lnTo>
                    <a:pt x="0" y="2562013"/>
                  </a:lnTo>
                  <a:close/>
                </a:path>
              </a:pathLst>
            </a:custGeom>
            <a:solidFill>
              <a:srgbClr val="000000">
                <a:alpha val="0"/>
              </a:srgbClr>
            </a:solidFill>
          </p:spPr>
        </p:sp>
        <p:sp>
          <p:nvSpPr>
            <p:cNvPr id="14" name="TextBox 14"/>
            <p:cNvSpPr txBox="1"/>
            <p:nvPr/>
          </p:nvSpPr>
          <p:spPr>
            <a:xfrm>
              <a:off x="0" y="-28575"/>
              <a:ext cx="2562093" cy="2590588"/>
            </a:xfrm>
            <a:prstGeom prst="rect">
              <a:avLst/>
            </a:prstGeom>
          </p:spPr>
          <p:txBody>
            <a:bodyPr lIns="0" tIns="0" rIns="0" bIns="0" rtlCol="0" anchor="t"/>
            <a:lstStyle/>
            <a:p>
              <a:pPr algn="ctr">
                <a:lnSpc>
                  <a:spcPts val="2238"/>
                </a:lnSpc>
              </a:pPr>
              <a:endParaRPr/>
            </a:p>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A Survey of ML-Based Approaches for Stock Market Prediction</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15" name="Group 15"/>
          <p:cNvGrpSpPr/>
          <p:nvPr/>
        </p:nvGrpSpPr>
        <p:grpSpPr>
          <a:xfrm>
            <a:off x="16457883" y="3833495"/>
            <a:ext cx="1830117" cy="816610"/>
            <a:chOff x="0" y="0"/>
            <a:chExt cx="2440156" cy="1088813"/>
          </a:xfrm>
        </p:grpSpPr>
        <p:sp>
          <p:nvSpPr>
            <p:cNvPr id="16" name="Freeform 16"/>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17" name="TextBox 17"/>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No empirical performance data.</a:t>
              </a:r>
            </a:p>
          </p:txBody>
        </p:sp>
      </p:grpSp>
      <p:grpSp>
        <p:nvGrpSpPr>
          <p:cNvPr id="18" name="Group 18"/>
          <p:cNvGrpSpPr/>
          <p:nvPr/>
        </p:nvGrpSpPr>
        <p:grpSpPr>
          <a:xfrm>
            <a:off x="11561175" y="3920507"/>
            <a:ext cx="1830117" cy="816610"/>
            <a:chOff x="0" y="0"/>
            <a:chExt cx="2440156" cy="1088813"/>
          </a:xfrm>
        </p:grpSpPr>
        <p:sp>
          <p:nvSpPr>
            <p:cNvPr id="19" name="Freeform 19"/>
            <p:cNvSpPr/>
            <p:nvPr/>
          </p:nvSpPr>
          <p:spPr>
            <a:xfrm>
              <a:off x="0" y="0"/>
              <a:ext cx="2440156" cy="1088813"/>
            </a:xfrm>
            <a:custGeom>
              <a:avLst/>
              <a:gdLst/>
              <a:ahLst/>
              <a:cxnLst/>
              <a:rect l="l" t="t" r="r" b="b"/>
              <a:pathLst>
                <a:path w="2440156" h="1088813">
                  <a:moveTo>
                    <a:pt x="0" y="0"/>
                  </a:moveTo>
                  <a:lnTo>
                    <a:pt x="2440156" y="0"/>
                  </a:lnTo>
                  <a:lnTo>
                    <a:pt x="2440156" y="1088813"/>
                  </a:lnTo>
                  <a:lnTo>
                    <a:pt x="0" y="1088813"/>
                  </a:lnTo>
                  <a:close/>
                </a:path>
              </a:pathLst>
            </a:custGeom>
            <a:solidFill>
              <a:srgbClr val="000000">
                <a:alpha val="0"/>
              </a:srgbClr>
            </a:solidFill>
          </p:spPr>
        </p:sp>
        <p:sp>
          <p:nvSpPr>
            <p:cNvPr id="20" name="TextBox 20"/>
            <p:cNvSpPr txBox="1"/>
            <p:nvPr/>
          </p:nvSpPr>
          <p:spPr>
            <a:xfrm>
              <a:off x="0" y="-28575"/>
              <a:ext cx="244015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~80% trend prediction accuracy.</a:t>
              </a:r>
            </a:p>
          </p:txBody>
        </p:sp>
      </p:grpSp>
      <p:grpSp>
        <p:nvGrpSpPr>
          <p:cNvPr id="21" name="Group 21"/>
          <p:cNvGrpSpPr/>
          <p:nvPr/>
        </p:nvGrpSpPr>
        <p:grpSpPr>
          <a:xfrm>
            <a:off x="9374549" y="4038300"/>
            <a:ext cx="1830117" cy="540385"/>
            <a:chOff x="0" y="0"/>
            <a:chExt cx="2440156" cy="720513"/>
          </a:xfrm>
        </p:grpSpPr>
        <p:sp>
          <p:nvSpPr>
            <p:cNvPr id="22" name="Freeform 22"/>
            <p:cNvSpPr/>
            <p:nvPr/>
          </p:nvSpPr>
          <p:spPr>
            <a:xfrm>
              <a:off x="0" y="0"/>
              <a:ext cx="2440156" cy="720513"/>
            </a:xfrm>
            <a:custGeom>
              <a:avLst/>
              <a:gdLst/>
              <a:ahLst/>
              <a:cxnLst/>
              <a:rect l="l" t="t" r="r" b="b"/>
              <a:pathLst>
                <a:path w="2440156" h="720513">
                  <a:moveTo>
                    <a:pt x="0" y="0"/>
                  </a:moveTo>
                  <a:lnTo>
                    <a:pt x="2440156" y="0"/>
                  </a:lnTo>
                  <a:lnTo>
                    <a:pt x="2440156" y="720513"/>
                  </a:lnTo>
                  <a:lnTo>
                    <a:pt x="0" y="720513"/>
                  </a:lnTo>
                  <a:close/>
                </a:path>
              </a:pathLst>
            </a:custGeom>
            <a:solidFill>
              <a:srgbClr val="000000">
                <a:alpha val="0"/>
              </a:srgbClr>
            </a:solidFill>
          </p:spPr>
        </p:sp>
        <p:sp>
          <p:nvSpPr>
            <p:cNvPr id="23" name="TextBox 23"/>
            <p:cNvSpPr txBox="1"/>
            <p:nvPr/>
          </p:nvSpPr>
          <p:spPr>
            <a:xfrm>
              <a:off x="0" y="-28575"/>
              <a:ext cx="244015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Various ML Models</a:t>
              </a:r>
            </a:p>
          </p:txBody>
        </p:sp>
      </p:grpSp>
      <p:grpSp>
        <p:nvGrpSpPr>
          <p:cNvPr id="24" name="Group 24"/>
          <p:cNvGrpSpPr/>
          <p:nvPr/>
        </p:nvGrpSpPr>
        <p:grpSpPr>
          <a:xfrm>
            <a:off x="14154234" y="3644282"/>
            <a:ext cx="1677717" cy="1645285"/>
            <a:chOff x="0" y="0"/>
            <a:chExt cx="2236956" cy="2193713"/>
          </a:xfrm>
        </p:grpSpPr>
        <p:sp>
          <p:nvSpPr>
            <p:cNvPr id="25" name="Freeform 25"/>
            <p:cNvSpPr/>
            <p:nvPr/>
          </p:nvSpPr>
          <p:spPr>
            <a:xfrm>
              <a:off x="0" y="0"/>
              <a:ext cx="2236956" cy="2193713"/>
            </a:xfrm>
            <a:custGeom>
              <a:avLst/>
              <a:gdLst/>
              <a:ahLst/>
              <a:cxnLst/>
              <a:rect l="l" t="t" r="r" b="b"/>
              <a:pathLst>
                <a:path w="2236956" h="2193713">
                  <a:moveTo>
                    <a:pt x="0" y="0"/>
                  </a:moveTo>
                  <a:lnTo>
                    <a:pt x="2236956" y="0"/>
                  </a:lnTo>
                  <a:lnTo>
                    <a:pt x="2236956" y="2193713"/>
                  </a:lnTo>
                  <a:lnTo>
                    <a:pt x="0" y="2193713"/>
                  </a:lnTo>
                  <a:close/>
                </a:path>
              </a:pathLst>
            </a:custGeom>
            <a:solidFill>
              <a:srgbClr val="000000">
                <a:alpha val="0"/>
              </a:srgbClr>
            </a:solidFill>
          </p:spPr>
        </p:sp>
        <p:sp>
          <p:nvSpPr>
            <p:cNvPr id="26" name="TextBox 26"/>
            <p:cNvSpPr txBox="1"/>
            <p:nvPr/>
          </p:nvSpPr>
          <p:spPr>
            <a:xfrm>
              <a:off x="0" y="-28575"/>
              <a:ext cx="2236956" cy="22222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Comprehensive review of ML in stock forecasting.</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27" name="Group 27"/>
          <p:cNvGrpSpPr/>
          <p:nvPr/>
        </p:nvGrpSpPr>
        <p:grpSpPr>
          <a:xfrm>
            <a:off x="67915" y="6054453"/>
            <a:ext cx="1921570" cy="1092835"/>
            <a:chOff x="0" y="0"/>
            <a:chExt cx="2562093" cy="1457113"/>
          </a:xfrm>
        </p:grpSpPr>
        <p:sp>
          <p:nvSpPr>
            <p:cNvPr id="28" name="Freeform 28"/>
            <p:cNvSpPr/>
            <p:nvPr/>
          </p:nvSpPr>
          <p:spPr>
            <a:xfrm>
              <a:off x="0" y="0"/>
              <a:ext cx="2562093" cy="1457113"/>
            </a:xfrm>
            <a:custGeom>
              <a:avLst/>
              <a:gdLst/>
              <a:ahLst/>
              <a:cxnLst/>
              <a:rect l="l" t="t" r="r" b="b"/>
              <a:pathLst>
                <a:path w="2562093" h="1457113">
                  <a:moveTo>
                    <a:pt x="0" y="0"/>
                  </a:moveTo>
                  <a:lnTo>
                    <a:pt x="2562093" y="0"/>
                  </a:lnTo>
                  <a:lnTo>
                    <a:pt x="2562093" y="1457113"/>
                  </a:lnTo>
                  <a:lnTo>
                    <a:pt x="0" y="1457113"/>
                  </a:lnTo>
                  <a:close/>
                </a:path>
              </a:pathLst>
            </a:custGeom>
            <a:solidFill>
              <a:srgbClr val="000000">
                <a:alpha val="0"/>
              </a:srgbClr>
            </a:solidFill>
          </p:spPr>
        </p:sp>
        <p:sp>
          <p:nvSpPr>
            <p:cNvPr id="29" name="TextBox 29"/>
            <p:cNvSpPr txBox="1"/>
            <p:nvPr/>
          </p:nvSpPr>
          <p:spPr>
            <a:xfrm>
              <a:off x="0" y="-28575"/>
              <a:ext cx="2562093" cy="14856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Stock Market Prediction using ML Algorithm</a:t>
              </a:r>
            </a:p>
          </p:txBody>
        </p:sp>
      </p:grpSp>
      <p:grpSp>
        <p:nvGrpSpPr>
          <p:cNvPr id="30" name="Group 30"/>
          <p:cNvGrpSpPr/>
          <p:nvPr/>
        </p:nvGrpSpPr>
        <p:grpSpPr>
          <a:xfrm>
            <a:off x="2595352" y="6517368"/>
            <a:ext cx="1820697" cy="816610"/>
            <a:chOff x="0" y="0"/>
            <a:chExt cx="2427596" cy="1088813"/>
          </a:xfrm>
        </p:grpSpPr>
        <p:sp>
          <p:nvSpPr>
            <p:cNvPr id="31" name="Freeform 31"/>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32" name="TextBox 32"/>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Predict stock market trends using ML models.</a:t>
              </a:r>
            </a:p>
          </p:txBody>
        </p:sp>
      </p:grpSp>
      <p:grpSp>
        <p:nvGrpSpPr>
          <p:cNvPr id="33" name="Group 33"/>
          <p:cNvGrpSpPr/>
          <p:nvPr/>
        </p:nvGrpSpPr>
        <p:grpSpPr>
          <a:xfrm>
            <a:off x="11823897" y="8504601"/>
            <a:ext cx="1820697" cy="816610"/>
            <a:chOff x="0" y="0"/>
            <a:chExt cx="2427596" cy="1088813"/>
          </a:xfrm>
        </p:grpSpPr>
        <p:sp>
          <p:nvSpPr>
            <p:cNvPr id="34" name="Freeform 34"/>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35" name="TextBox 35"/>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~87% trend prediction accuracy.</a:t>
              </a:r>
            </a:p>
          </p:txBody>
        </p:sp>
      </p:grpSp>
      <p:grpSp>
        <p:nvGrpSpPr>
          <p:cNvPr id="36" name="Group 36"/>
          <p:cNvGrpSpPr/>
          <p:nvPr/>
        </p:nvGrpSpPr>
        <p:grpSpPr>
          <a:xfrm>
            <a:off x="118351" y="8173448"/>
            <a:ext cx="1820697" cy="1092835"/>
            <a:chOff x="0" y="0"/>
            <a:chExt cx="2427596" cy="1457113"/>
          </a:xfrm>
        </p:grpSpPr>
        <p:sp>
          <p:nvSpPr>
            <p:cNvPr id="37" name="Freeform 37"/>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38" name="TextBox 38"/>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 Deep Learning-Based Approach for Stock Market Prediction</a:t>
              </a:r>
            </a:p>
          </p:txBody>
        </p:sp>
      </p:grpSp>
      <p:grpSp>
        <p:nvGrpSpPr>
          <p:cNvPr id="39" name="Group 39"/>
          <p:cNvGrpSpPr/>
          <p:nvPr/>
        </p:nvGrpSpPr>
        <p:grpSpPr>
          <a:xfrm>
            <a:off x="5004788" y="6379256"/>
            <a:ext cx="1820697" cy="1092835"/>
            <a:chOff x="0" y="0"/>
            <a:chExt cx="2427596" cy="1457113"/>
          </a:xfrm>
        </p:grpSpPr>
        <p:sp>
          <p:nvSpPr>
            <p:cNvPr id="40" name="Freeform 40"/>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41" name="TextBox 41"/>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Used LSTM on historical stock data for trend prediction.</a:t>
              </a:r>
            </a:p>
          </p:txBody>
        </p:sp>
      </p:grpSp>
      <p:grpSp>
        <p:nvGrpSpPr>
          <p:cNvPr id="42" name="Group 42"/>
          <p:cNvGrpSpPr/>
          <p:nvPr/>
        </p:nvGrpSpPr>
        <p:grpSpPr>
          <a:xfrm>
            <a:off x="9472152" y="6828201"/>
            <a:ext cx="1820697" cy="264160"/>
            <a:chOff x="0" y="0"/>
            <a:chExt cx="2427596" cy="352213"/>
          </a:xfrm>
        </p:grpSpPr>
        <p:sp>
          <p:nvSpPr>
            <p:cNvPr id="43" name="Freeform 43"/>
            <p:cNvSpPr/>
            <p:nvPr/>
          </p:nvSpPr>
          <p:spPr>
            <a:xfrm>
              <a:off x="0" y="0"/>
              <a:ext cx="2427596" cy="352213"/>
            </a:xfrm>
            <a:custGeom>
              <a:avLst/>
              <a:gdLst/>
              <a:ahLst/>
              <a:cxnLst/>
              <a:rect l="l" t="t" r="r" b="b"/>
              <a:pathLst>
                <a:path w="2427596" h="352213">
                  <a:moveTo>
                    <a:pt x="0" y="0"/>
                  </a:moveTo>
                  <a:lnTo>
                    <a:pt x="2427596" y="0"/>
                  </a:lnTo>
                  <a:lnTo>
                    <a:pt x="2427596" y="352213"/>
                  </a:lnTo>
                  <a:lnTo>
                    <a:pt x="0" y="352213"/>
                  </a:lnTo>
                  <a:close/>
                </a:path>
              </a:pathLst>
            </a:custGeom>
            <a:solidFill>
              <a:srgbClr val="000000">
                <a:alpha val="0"/>
              </a:srgbClr>
            </a:solidFill>
          </p:spPr>
        </p:sp>
        <p:sp>
          <p:nvSpPr>
            <p:cNvPr id="44" name="TextBox 44"/>
            <p:cNvSpPr txBox="1"/>
            <p:nvPr/>
          </p:nvSpPr>
          <p:spPr>
            <a:xfrm>
              <a:off x="0" y="-28575"/>
              <a:ext cx="2427596" cy="3807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LSTM, RNN</a:t>
              </a:r>
            </a:p>
          </p:txBody>
        </p:sp>
      </p:grpSp>
      <p:grpSp>
        <p:nvGrpSpPr>
          <p:cNvPr id="45" name="Group 45"/>
          <p:cNvGrpSpPr/>
          <p:nvPr/>
        </p:nvGrpSpPr>
        <p:grpSpPr>
          <a:xfrm>
            <a:off x="11732432" y="6807881"/>
            <a:ext cx="1820697" cy="540385"/>
            <a:chOff x="0" y="0"/>
            <a:chExt cx="2427596" cy="720513"/>
          </a:xfrm>
        </p:grpSpPr>
        <p:sp>
          <p:nvSpPr>
            <p:cNvPr id="46" name="Freeform 46"/>
            <p:cNvSpPr/>
            <p:nvPr/>
          </p:nvSpPr>
          <p:spPr>
            <a:xfrm>
              <a:off x="0" y="0"/>
              <a:ext cx="2427596" cy="720513"/>
            </a:xfrm>
            <a:custGeom>
              <a:avLst/>
              <a:gdLst/>
              <a:ahLst/>
              <a:cxnLst/>
              <a:rect l="l" t="t" r="r" b="b"/>
              <a:pathLst>
                <a:path w="2427596" h="720513">
                  <a:moveTo>
                    <a:pt x="0" y="0"/>
                  </a:moveTo>
                  <a:lnTo>
                    <a:pt x="2427596" y="0"/>
                  </a:lnTo>
                  <a:lnTo>
                    <a:pt x="2427596" y="720513"/>
                  </a:lnTo>
                  <a:lnTo>
                    <a:pt x="0" y="720513"/>
                  </a:lnTo>
                  <a:close/>
                </a:path>
              </a:pathLst>
            </a:custGeom>
            <a:solidFill>
              <a:srgbClr val="000000">
                <a:alpha val="0"/>
              </a:srgbClr>
            </a:solidFill>
          </p:spPr>
        </p:sp>
        <p:sp>
          <p:nvSpPr>
            <p:cNvPr id="47" name="TextBox 47"/>
            <p:cNvSpPr txBox="1"/>
            <p:nvPr/>
          </p:nvSpPr>
          <p:spPr>
            <a:xfrm>
              <a:off x="0" y="-28575"/>
              <a:ext cx="2427596" cy="7490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Approx 84% Accuracy</a:t>
              </a:r>
            </a:p>
          </p:txBody>
        </p:sp>
      </p:grpSp>
      <p:grpSp>
        <p:nvGrpSpPr>
          <p:cNvPr id="48" name="Group 48"/>
          <p:cNvGrpSpPr/>
          <p:nvPr/>
        </p:nvGrpSpPr>
        <p:grpSpPr>
          <a:xfrm>
            <a:off x="7115912" y="6517368"/>
            <a:ext cx="1820697" cy="816610"/>
            <a:chOff x="0" y="0"/>
            <a:chExt cx="2427596" cy="1088813"/>
          </a:xfrm>
        </p:grpSpPr>
        <p:sp>
          <p:nvSpPr>
            <p:cNvPr id="49" name="Freeform 49"/>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0" name="TextBox 50"/>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LSTM achieved 84% accuracy in trend forecasting.</a:t>
              </a:r>
            </a:p>
          </p:txBody>
        </p:sp>
      </p:grpSp>
      <p:grpSp>
        <p:nvGrpSpPr>
          <p:cNvPr id="51" name="Group 51"/>
          <p:cNvGrpSpPr/>
          <p:nvPr/>
        </p:nvGrpSpPr>
        <p:grpSpPr>
          <a:xfrm>
            <a:off x="14296931" y="6586583"/>
            <a:ext cx="1820697" cy="1092835"/>
            <a:chOff x="0" y="0"/>
            <a:chExt cx="2427596" cy="1457113"/>
          </a:xfrm>
        </p:grpSpPr>
        <p:sp>
          <p:nvSpPr>
            <p:cNvPr id="52" name="Freeform 52"/>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53" name="TextBox 53"/>
            <p:cNvSpPr txBox="1"/>
            <p:nvPr/>
          </p:nvSpPr>
          <p:spPr>
            <a:xfrm>
              <a:off x="0" y="-28575"/>
              <a:ext cx="2427596" cy="14856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Shows LSTM’s ability to capture trends.</a:t>
              </a:r>
            </a:p>
          </p:txBody>
        </p:sp>
      </p:grpSp>
      <p:grpSp>
        <p:nvGrpSpPr>
          <p:cNvPr id="54" name="Group 54"/>
          <p:cNvGrpSpPr/>
          <p:nvPr/>
        </p:nvGrpSpPr>
        <p:grpSpPr>
          <a:xfrm>
            <a:off x="16348951" y="6655481"/>
            <a:ext cx="1820697" cy="816610"/>
            <a:chOff x="0" y="0"/>
            <a:chExt cx="2427596" cy="1088813"/>
          </a:xfrm>
        </p:grpSpPr>
        <p:sp>
          <p:nvSpPr>
            <p:cNvPr id="55" name="Freeform 55"/>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56" name="TextBox 56"/>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Focuses only on LSTM, limiting comparison</a:t>
              </a:r>
            </a:p>
          </p:txBody>
        </p:sp>
      </p:grpSp>
      <p:grpSp>
        <p:nvGrpSpPr>
          <p:cNvPr id="57" name="Group 57"/>
          <p:cNvGrpSpPr/>
          <p:nvPr/>
        </p:nvGrpSpPr>
        <p:grpSpPr>
          <a:xfrm>
            <a:off x="7210952" y="8366488"/>
            <a:ext cx="1820697" cy="1092835"/>
            <a:chOff x="0" y="0"/>
            <a:chExt cx="2427596" cy="1457113"/>
          </a:xfrm>
        </p:grpSpPr>
        <p:sp>
          <p:nvSpPr>
            <p:cNvPr id="58" name="Freeform 58"/>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59" name="TextBox 59"/>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CNN-LSTM outperformed traditional ML models.</a:t>
              </a:r>
            </a:p>
          </p:txBody>
        </p:sp>
      </p:grpSp>
      <p:grpSp>
        <p:nvGrpSpPr>
          <p:cNvPr id="60" name="Group 60"/>
          <p:cNvGrpSpPr/>
          <p:nvPr/>
        </p:nvGrpSpPr>
        <p:grpSpPr>
          <a:xfrm>
            <a:off x="4952210" y="8366488"/>
            <a:ext cx="1820697" cy="1092835"/>
            <a:chOff x="0" y="0"/>
            <a:chExt cx="2427596" cy="1457113"/>
          </a:xfrm>
        </p:grpSpPr>
        <p:sp>
          <p:nvSpPr>
            <p:cNvPr id="61" name="Freeform 61"/>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62" name="TextBox 62"/>
            <p:cNvSpPr txBox="1"/>
            <p:nvPr/>
          </p:nvSpPr>
          <p:spPr>
            <a:xfrm>
              <a:off x="0" y="-28575"/>
              <a:ext cx="2427596" cy="14856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Applied CNN-LSTM hybrid models on historical data.</a:t>
              </a:r>
            </a:p>
          </p:txBody>
        </p:sp>
      </p:grpSp>
      <p:grpSp>
        <p:nvGrpSpPr>
          <p:cNvPr id="63" name="Group 63"/>
          <p:cNvGrpSpPr/>
          <p:nvPr/>
        </p:nvGrpSpPr>
        <p:grpSpPr>
          <a:xfrm>
            <a:off x="2595352" y="8504601"/>
            <a:ext cx="1820697" cy="816610"/>
            <a:chOff x="0" y="0"/>
            <a:chExt cx="2427596" cy="1088813"/>
          </a:xfrm>
        </p:grpSpPr>
        <p:sp>
          <p:nvSpPr>
            <p:cNvPr id="64" name="Freeform 64"/>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65" name="TextBox 65"/>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Explore deep learning for stock forecasting.</a:t>
              </a:r>
            </a:p>
          </p:txBody>
        </p:sp>
      </p:grpSp>
      <p:grpSp>
        <p:nvGrpSpPr>
          <p:cNvPr id="66" name="Group 66"/>
          <p:cNvGrpSpPr/>
          <p:nvPr/>
        </p:nvGrpSpPr>
        <p:grpSpPr>
          <a:xfrm>
            <a:off x="9565049" y="8469993"/>
            <a:ext cx="1820697" cy="816610"/>
            <a:chOff x="0" y="0"/>
            <a:chExt cx="2427596" cy="1088813"/>
          </a:xfrm>
        </p:grpSpPr>
        <p:sp>
          <p:nvSpPr>
            <p:cNvPr id="67" name="Freeform 67"/>
            <p:cNvSpPr/>
            <p:nvPr/>
          </p:nvSpPr>
          <p:spPr>
            <a:xfrm>
              <a:off x="0" y="0"/>
              <a:ext cx="2427596" cy="1088813"/>
            </a:xfrm>
            <a:custGeom>
              <a:avLst/>
              <a:gdLst/>
              <a:ahLst/>
              <a:cxnLst/>
              <a:rect l="l" t="t" r="r" b="b"/>
              <a:pathLst>
                <a:path w="2427596" h="1088813">
                  <a:moveTo>
                    <a:pt x="0" y="0"/>
                  </a:moveTo>
                  <a:lnTo>
                    <a:pt x="2427596" y="0"/>
                  </a:lnTo>
                  <a:lnTo>
                    <a:pt x="2427596" y="1088813"/>
                  </a:lnTo>
                  <a:lnTo>
                    <a:pt x="0" y="1088813"/>
                  </a:lnTo>
                  <a:close/>
                </a:path>
              </a:pathLst>
            </a:custGeom>
            <a:solidFill>
              <a:srgbClr val="000000">
                <a:alpha val="0"/>
              </a:srgbClr>
            </a:solidFill>
          </p:spPr>
        </p:sp>
        <p:sp>
          <p:nvSpPr>
            <p:cNvPr id="68" name="TextBox 68"/>
            <p:cNvSpPr txBox="1"/>
            <p:nvPr/>
          </p:nvSpPr>
          <p:spPr>
            <a:xfrm>
              <a:off x="0" y="-28575"/>
              <a:ext cx="2427596" cy="1117388"/>
            </a:xfrm>
            <a:prstGeom prst="rect">
              <a:avLst/>
            </a:prstGeom>
          </p:spPr>
          <p:txBody>
            <a:bodyPr lIns="0" tIns="0" rIns="0" bIns="0" rtlCol="0" anchor="t"/>
            <a:lstStyle/>
            <a:p>
              <a:pPr algn="ctr">
                <a:lnSpc>
                  <a:spcPts val="2238"/>
                </a:lnSpc>
              </a:pPr>
              <a:r>
                <a:rPr lang="en-US" sz="1599" b="1">
                  <a:solidFill>
                    <a:srgbClr val="000000"/>
                  </a:solidFill>
                  <a:latin typeface="Canva Sans Bold"/>
                  <a:ea typeface="Canva Sans Bold"/>
                  <a:cs typeface="Canva Sans Bold"/>
                  <a:sym typeface="Canva Sans Bold"/>
                </a:rPr>
                <a:t>CNN, LSTM, Hybrid Deep Learning Models</a:t>
              </a:r>
            </a:p>
          </p:txBody>
        </p:sp>
      </p:grpSp>
      <p:grpSp>
        <p:nvGrpSpPr>
          <p:cNvPr id="69" name="Group 69"/>
          <p:cNvGrpSpPr/>
          <p:nvPr/>
        </p:nvGrpSpPr>
        <p:grpSpPr>
          <a:xfrm>
            <a:off x="14082744" y="8105174"/>
            <a:ext cx="1820697" cy="1921510"/>
            <a:chOff x="0" y="0"/>
            <a:chExt cx="2427596" cy="2562013"/>
          </a:xfrm>
        </p:grpSpPr>
        <p:sp>
          <p:nvSpPr>
            <p:cNvPr id="70" name="Freeform 70"/>
            <p:cNvSpPr/>
            <p:nvPr/>
          </p:nvSpPr>
          <p:spPr>
            <a:xfrm>
              <a:off x="0" y="0"/>
              <a:ext cx="2427596" cy="2562013"/>
            </a:xfrm>
            <a:custGeom>
              <a:avLst/>
              <a:gdLst/>
              <a:ahLst/>
              <a:cxnLst/>
              <a:rect l="l" t="t" r="r" b="b"/>
              <a:pathLst>
                <a:path w="2427596" h="2562013">
                  <a:moveTo>
                    <a:pt x="0" y="0"/>
                  </a:moveTo>
                  <a:lnTo>
                    <a:pt x="2427596" y="0"/>
                  </a:lnTo>
                  <a:lnTo>
                    <a:pt x="2427596" y="2562013"/>
                  </a:lnTo>
                  <a:lnTo>
                    <a:pt x="0" y="2562013"/>
                  </a:lnTo>
                  <a:close/>
                </a:path>
              </a:pathLst>
            </a:custGeom>
            <a:solidFill>
              <a:srgbClr val="000000">
                <a:alpha val="0"/>
              </a:srgbClr>
            </a:solidFill>
          </p:spPr>
        </p:sp>
        <p:sp>
          <p:nvSpPr>
            <p:cNvPr id="71" name="TextBox 71"/>
            <p:cNvSpPr txBox="1"/>
            <p:nvPr/>
          </p:nvSpPr>
          <p:spPr>
            <a:xfrm>
              <a:off x="0" y="-28575"/>
              <a:ext cx="2427596" cy="25905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Deep learning models outperform traditional methods.</a:t>
              </a:r>
            </a:p>
            <a:p>
              <a:pPr algn="ctr">
                <a:lnSpc>
                  <a:spcPts val="2238"/>
                </a:lnSpc>
              </a:pPr>
              <a:endParaRPr lang="en-US" sz="1599" b="1">
                <a:solidFill>
                  <a:srgbClr val="000000"/>
                </a:solidFill>
                <a:latin typeface="Canva Sans Bold"/>
                <a:ea typeface="Canva Sans Bold"/>
                <a:cs typeface="Canva Sans Bold"/>
                <a:sym typeface="Canva Sans Bold"/>
              </a:endParaRPr>
            </a:p>
          </p:txBody>
        </p:sp>
      </p:grpSp>
      <p:grpSp>
        <p:nvGrpSpPr>
          <p:cNvPr id="72" name="Group 72"/>
          <p:cNvGrpSpPr/>
          <p:nvPr/>
        </p:nvGrpSpPr>
        <p:grpSpPr>
          <a:xfrm>
            <a:off x="16348951" y="8193768"/>
            <a:ext cx="1820697" cy="1092835"/>
            <a:chOff x="0" y="0"/>
            <a:chExt cx="2427596" cy="1457113"/>
          </a:xfrm>
        </p:grpSpPr>
        <p:sp>
          <p:nvSpPr>
            <p:cNvPr id="73" name="Freeform 73"/>
            <p:cNvSpPr/>
            <p:nvPr/>
          </p:nvSpPr>
          <p:spPr>
            <a:xfrm>
              <a:off x="0" y="0"/>
              <a:ext cx="2427596" cy="1457113"/>
            </a:xfrm>
            <a:custGeom>
              <a:avLst/>
              <a:gdLst/>
              <a:ahLst/>
              <a:cxnLst/>
              <a:rect l="l" t="t" r="r" b="b"/>
              <a:pathLst>
                <a:path w="2427596" h="1457113">
                  <a:moveTo>
                    <a:pt x="0" y="0"/>
                  </a:moveTo>
                  <a:lnTo>
                    <a:pt x="2427596" y="0"/>
                  </a:lnTo>
                  <a:lnTo>
                    <a:pt x="2427596" y="1457113"/>
                  </a:lnTo>
                  <a:lnTo>
                    <a:pt x="0" y="1457113"/>
                  </a:lnTo>
                  <a:close/>
                </a:path>
              </a:pathLst>
            </a:custGeom>
            <a:solidFill>
              <a:srgbClr val="000000">
                <a:alpha val="0"/>
              </a:srgbClr>
            </a:solidFill>
          </p:spPr>
        </p:sp>
        <p:sp>
          <p:nvSpPr>
            <p:cNvPr id="74" name="TextBox 74"/>
            <p:cNvSpPr txBox="1"/>
            <p:nvPr/>
          </p:nvSpPr>
          <p:spPr>
            <a:xfrm>
              <a:off x="0" y="-28575"/>
              <a:ext cx="2427596" cy="1485688"/>
            </a:xfrm>
            <a:prstGeom prst="rect">
              <a:avLst/>
            </a:prstGeom>
          </p:spPr>
          <p:txBody>
            <a:bodyPr lIns="0" tIns="0" rIns="0" bIns="0" rtlCol="0" anchor="t"/>
            <a:lstStyle/>
            <a:p>
              <a:pPr algn="ctr">
                <a:lnSpc>
                  <a:spcPts val="2238"/>
                </a:lnSpc>
              </a:pPr>
              <a:endParaRPr/>
            </a:p>
            <a:p>
              <a:pPr algn="ctr">
                <a:lnSpc>
                  <a:spcPts val="2238"/>
                </a:lnSpc>
              </a:pPr>
              <a:r>
                <a:rPr lang="en-US" sz="1599" b="1">
                  <a:solidFill>
                    <a:srgbClr val="000000"/>
                  </a:solidFill>
                  <a:latin typeface="Canva Sans Bold"/>
                  <a:ea typeface="Canva Sans Bold"/>
                  <a:cs typeface="Canva Sans Bold"/>
                  <a:sym typeface="Canva Sans Bold"/>
                </a:rPr>
                <a:t>High computational cost for training.</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TotalTime>
  <Words>3320</Words>
  <Application>Microsoft Office PowerPoint</Application>
  <PresentationFormat>Custom</PresentationFormat>
  <Paragraphs>488</Paragraphs>
  <Slides>34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Canva Sans</vt:lpstr>
      <vt:lpstr>Calibri (MS)</vt:lpstr>
      <vt:lpstr>Arimo Bold</vt:lpstr>
      <vt:lpstr>Canva Sans Bold</vt:lpstr>
      <vt:lpstr>Calibri</vt:lpstr>
      <vt:lpstr>Arimo</vt:lpstr>
      <vt:lpstr>Calibri (MS)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5: Execution Cycle 2 Presentation</dc:title>
  <cp:lastModifiedBy>Medhansh Kotipalli</cp:lastModifiedBy>
  <cp:revision>8</cp:revision>
  <dcterms:created xsi:type="dcterms:W3CDTF">2006-08-16T00:00:00Z</dcterms:created>
  <dcterms:modified xsi:type="dcterms:W3CDTF">2025-05-17T08:56:38Z</dcterms:modified>
  <dc:identifier>DAGlFBtRbbI</dc:identifier>
</cp:coreProperties>
</file>